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90" r:id="rId3"/>
    <p:sldId id="265" r:id="rId4"/>
    <p:sldId id="274" r:id="rId5"/>
    <p:sldId id="289" r:id="rId6"/>
    <p:sldId id="288" r:id="rId7"/>
    <p:sldId id="284" r:id="rId8"/>
    <p:sldId id="287" r:id="rId9"/>
    <p:sldId id="292" r:id="rId10"/>
    <p:sldId id="291" r:id="rId11"/>
    <p:sldId id="293" r:id="rId12"/>
    <p:sldId id="294" r:id="rId13"/>
    <p:sldId id="285"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7A"/>
    <a:srgbClr val="A7C637"/>
    <a:srgbClr val="B1B3B4"/>
    <a:srgbClr val="74B5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88" d="100"/>
          <a:sy n="88" d="100"/>
        </p:scale>
        <p:origin x="35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787FF-5F01-4C7C-A378-5D4F7A75FBDD}" type="datetimeFigureOut">
              <a:rPr lang="de-DE" smtClean="0"/>
              <a:t>30.04.2025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3D12A-B773-4041-9775-80B0E6938C61}" type="slidenum">
              <a:rPr lang="de-DE" smtClean="0"/>
              <a:t>‹Nr.›</a:t>
            </a:fld>
            <a:endParaRPr lang="de-DE"/>
          </a:p>
        </p:txBody>
      </p:sp>
    </p:spTree>
    <p:extLst>
      <p:ext uri="{BB962C8B-B14F-4D97-AF65-F5344CB8AC3E}">
        <p14:creationId xmlns:p14="http://schemas.microsoft.com/office/powerpoint/2010/main" val="3849460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436039127e_0_5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9" name="Google Shape;469;g3436039127e_0_5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6450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6413" y="152221"/>
            <a:ext cx="2160000" cy="602790"/>
          </a:xfrm>
          <a:prstGeom prst="rect">
            <a:avLst/>
          </a:prstGeom>
        </p:spPr>
      </p:pic>
      <p:sp>
        <p:nvSpPr>
          <p:cNvPr id="2" name="Titel 1"/>
          <p:cNvSpPr>
            <a:spLocks noGrp="1"/>
          </p:cNvSpPr>
          <p:nvPr>
            <p:ph type="ctrTitle"/>
          </p:nvPr>
        </p:nvSpPr>
        <p:spPr>
          <a:xfrm>
            <a:off x="1524000" y="902154"/>
            <a:ext cx="9144000" cy="2464934"/>
          </a:xfrm>
        </p:spPr>
        <p:txBody>
          <a:bodyPr anchor="b">
            <a:noAutofit/>
          </a:bodyPr>
          <a:lstStyle>
            <a:lvl1pPr algn="ctr">
              <a:defRPr sz="7200">
                <a:solidFill>
                  <a:srgbClr val="74B549"/>
                </a:solidFill>
                <a:latin typeface="Fira Sans" panose="020B0503050000020004" pitchFamily="34" charset="0"/>
              </a:defRPr>
            </a:lvl1pPr>
          </a:lstStyle>
          <a:p>
            <a:r>
              <a:rPr lang="de-DE" dirty="0" smtClean="0"/>
              <a:t>Titel</a:t>
            </a:r>
            <a:endParaRPr lang="de-DE" dirty="0"/>
          </a:p>
        </p:txBody>
      </p:sp>
      <p:sp>
        <p:nvSpPr>
          <p:cNvPr id="3" name="Untertitel 2"/>
          <p:cNvSpPr>
            <a:spLocks noGrp="1"/>
          </p:cNvSpPr>
          <p:nvPr>
            <p:ph type="subTitle" idx="1" hasCustomPrompt="1"/>
          </p:nvPr>
        </p:nvSpPr>
        <p:spPr>
          <a:xfrm>
            <a:off x="1524000" y="3497263"/>
            <a:ext cx="9144000" cy="1328513"/>
          </a:xfrm>
        </p:spPr>
        <p:txBody>
          <a:bodyPr/>
          <a:lstStyle>
            <a:lvl1pPr marL="0" indent="0" algn="ctr">
              <a:buNone/>
              <a:defRPr sz="4000">
                <a:solidFill>
                  <a:srgbClr val="B1B3B4"/>
                </a:solidFill>
                <a:latin typeface="Fira Sans SemiBold" panose="020B060305000002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smtClean="0"/>
              <a:t>Untertitel</a:t>
            </a:r>
          </a:p>
        </p:txBody>
      </p:sp>
      <p:pic>
        <p:nvPicPr>
          <p:cNvPr id="7" name="Grafik 6"/>
          <p:cNvPicPr>
            <a:picLocks noChangeAspect="1"/>
          </p:cNvPicPr>
          <p:nvPr userDrawn="1"/>
        </p:nvPicPr>
        <p:blipFill>
          <a:blip r:embed="rId3"/>
          <a:stretch>
            <a:fillRect/>
          </a:stretch>
        </p:blipFill>
        <p:spPr>
          <a:xfrm>
            <a:off x="0" y="6745967"/>
            <a:ext cx="12192000" cy="115824"/>
          </a:xfrm>
          <a:prstGeom prst="rect">
            <a:avLst/>
          </a:prstGeom>
        </p:spPr>
      </p:pic>
      <p:sp>
        <p:nvSpPr>
          <p:cNvPr id="20" name="Textplatzhalter 19"/>
          <p:cNvSpPr>
            <a:spLocks noGrp="1"/>
          </p:cNvSpPr>
          <p:nvPr>
            <p:ph type="body" sz="quarter" idx="13" hasCustomPrompt="1"/>
          </p:nvPr>
        </p:nvSpPr>
        <p:spPr>
          <a:xfrm>
            <a:off x="1524000" y="4891088"/>
            <a:ext cx="9144000" cy="602337"/>
          </a:xfrm>
        </p:spPr>
        <p:txBody>
          <a:bodyPr>
            <a:normAutofit/>
          </a:bodyPr>
          <a:lstStyle>
            <a:lvl1pPr marL="0" indent="0" algn="ctr">
              <a:buNone/>
              <a:defRPr sz="2400" baseline="0">
                <a:solidFill>
                  <a:schemeClr val="tx1"/>
                </a:solidFill>
                <a:latin typeface="Fira Sans" panose="020B0503050000020004" pitchFamily="34" charset="0"/>
              </a:defRPr>
            </a:lvl1pPr>
          </a:lstStyle>
          <a:p>
            <a:pPr lvl="0"/>
            <a:r>
              <a:rPr lang="de-DE" dirty="0" smtClean="0"/>
              <a:t>Prof. Dr. Max Mustermann on behalf </a:t>
            </a:r>
            <a:r>
              <a:rPr lang="de-DE" dirty="0" err="1" smtClean="0"/>
              <a:t>of</a:t>
            </a:r>
            <a:r>
              <a:rPr lang="de-DE" dirty="0" smtClean="0"/>
              <a:t> </a:t>
            </a:r>
            <a:r>
              <a:rPr lang="de-DE" dirty="0" err="1" smtClean="0"/>
              <a:t>the</a:t>
            </a:r>
            <a:r>
              <a:rPr lang="de-DE" dirty="0" smtClean="0"/>
              <a:t> </a:t>
            </a:r>
            <a:r>
              <a:rPr lang="de-DE" dirty="0" err="1" smtClean="0"/>
              <a:t>FAIRagro</a:t>
            </a:r>
            <a:r>
              <a:rPr lang="de-DE" dirty="0" smtClean="0"/>
              <a:t> </a:t>
            </a:r>
            <a:r>
              <a:rPr lang="de-DE" dirty="0" err="1" smtClean="0"/>
              <a:t>Consortium</a:t>
            </a:r>
            <a:endParaRPr lang="de-DE" dirty="0" smtClean="0"/>
          </a:p>
        </p:txBody>
      </p:sp>
      <p:sp>
        <p:nvSpPr>
          <p:cNvPr id="21" name="Datumsplatzhalter 20"/>
          <p:cNvSpPr>
            <a:spLocks noGrp="1"/>
          </p:cNvSpPr>
          <p:nvPr>
            <p:ph type="dt" sz="half" idx="14"/>
          </p:nvPr>
        </p:nvSpPr>
        <p:spPr/>
        <p:txBody>
          <a:bodyPr/>
          <a:lstStyle/>
          <a:p>
            <a:fld id="{D8454A53-08A9-4ED4-A484-A376B4A754AD}" type="datetime1">
              <a:rPr lang="de-DE" smtClean="0"/>
              <a:t>30.04.2025</a:t>
            </a:fld>
            <a:endParaRPr lang="de-DE" dirty="0"/>
          </a:p>
        </p:txBody>
      </p:sp>
      <p:sp>
        <p:nvSpPr>
          <p:cNvPr id="22" name="Fußzeilenplatzhalter 21"/>
          <p:cNvSpPr>
            <a:spLocks noGrp="1"/>
          </p:cNvSpPr>
          <p:nvPr>
            <p:ph type="ftr" sz="quarter" idx="15"/>
          </p:nvPr>
        </p:nvSpPr>
        <p:spPr/>
        <p:txBody>
          <a:bodyPr/>
          <a:lstStyle/>
          <a:p>
            <a:endParaRPr lang="de-DE" dirty="0"/>
          </a:p>
        </p:txBody>
      </p:sp>
      <p:sp>
        <p:nvSpPr>
          <p:cNvPr id="23" name="Foliennummernplatzhalter 22"/>
          <p:cNvSpPr>
            <a:spLocks noGrp="1"/>
          </p:cNvSpPr>
          <p:nvPr>
            <p:ph type="sldNum" sz="quarter" idx="16"/>
          </p:nvPr>
        </p:nvSpPr>
        <p:spPr/>
        <p:txBody>
          <a:bodyPr/>
          <a:lstStyle/>
          <a:p>
            <a:fld id="{8C79558A-A57C-410E-8B10-0E74D37CBCBA}" type="slidenum">
              <a:rPr lang="de-DE" smtClean="0"/>
              <a:pPr/>
              <a:t>‹Nr.›</a:t>
            </a:fld>
            <a:endParaRPr lang="de-DE" dirty="0"/>
          </a:p>
        </p:txBody>
      </p:sp>
      <p:pic>
        <p:nvPicPr>
          <p:cNvPr id="4" name="Grafik 3"/>
          <p:cNvPicPr>
            <a:picLocks noChangeAspect="1"/>
          </p:cNvPicPr>
          <p:nvPr userDrawn="1"/>
        </p:nvPicPr>
        <p:blipFill>
          <a:blip r:embed="rId4"/>
          <a:stretch>
            <a:fillRect/>
          </a:stretch>
        </p:blipFill>
        <p:spPr>
          <a:xfrm>
            <a:off x="6588581" y="5609470"/>
            <a:ext cx="1818686" cy="590015"/>
          </a:xfrm>
          <a:prstGeom prst="rect">
            <a:avLst/>
          </a:prstGeom>
        </p:spPr>
      </p:pic>
      <p:pic>
        <p:nvPicPr>
          <p:cNvPr id="5" name="Grafik 4"/>
          <p:cNvPicPr>
            <a:picLocks noChangeAspect="1"/>
          </p:cNvPicPr>
          <p:nvPr userDrawn="1"/>
        </p:nvPicPr>
        <p:blipFill>
          <a:blip r:embed="rId5"/>
          <a:stretch>
            <a:fillRect/>
          </a:stretch>
        </p:blipFill>
        <p:spPr>
          <a:xfrm>
            <a:off x="9596901" y="5396600"/>
            <a:ext cx="1090151" cy="873640"/>
          </a:xfrm>
          <a:prstGeom prst="rect">
            <a:avLst/>
          </a:prstGeom>
        </p:spPr>
      </p:pic>
      <p:pic>
        <p:nvPicPr>
          <p:cNvPr id="6" name="Grafik 5"/>
          <p:cNvPicPr>
            <a:picLocks noChangeAspect="1"/>
          </p:cNvPicPr>
          <p:nvPr userDrawn="1"/>
        </p:nvPicPr>
        <p:blipFill>
          <a:blip r:embed="rId6"/>
          <a:stretch>
            <a:fillRect/>
          </a:stretch>
        </p:blipFill>
        <p:spPr>
          <a:xfrm>
            <a:off x="8243979" y="5970760"/>
            <a:ext cx="1491695" cy="208076"/>
          </a:xfrm>
          <a:prstGeom prst="rect">
            <a:avLst/>
          </a:prstGeom>
        </p:spPr>
      </p:pic>
    </p:spTree>
    <p:extLst>
      <p:ext uri="{BB962C8B-B14F-4D97-AF65-F5344CB8AC3E}">
        <p14:creationId xmlns:p14="http://schemas.microsoft.com/office/powerpoint/2010/main" val="401731507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01346E62-9BDC-4575-A05C-55205D95020C}" type="datetime1">
              <a:rPr lang="de-DE" smtClean="0"/>
              <a:t>30.04.2025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C79558A-A57C-410E-8B10-0E74D37CBCBA}" type="slidenum">
              <a:rPr lang="de-DE" smtClean="0"/>
              <a:t>‹Nr.›</a:t>
            </a:fld>
            <a:endParaRPr lang="de-DE"/>
          </a:p>
        </p:txBody>
      </p:sp>
    </p:spTree>
    <p:extLst>
      <p:ext uri="{BB962C8B-B14F-4D97-AF65-F5344CB8AC3E}">
        <p14:creationId xmlns:p14="http://schemas.microsoft.com/office/powerpoint/2010/main" val="119496282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20BA0F04-F310-476E-8976-A73A7CC5D01D}" type="datetime1">
              <a:rPr lang="de-DE" smtClean="0"/>
              <a:t>30.04.2025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C79558A-A57C-410E-8B10-0E74D37CBCBA}" type="slidenum">
              <a:rPr lang="de-DE" smtClean="0"/>
              <a:t>‹Nr.›</a:t>
            </a:fld>
            <a:endParaRPr lang="de-DE"/>
          </a:p>
        </p:txBody>
      </p:sp>
    </p:spTree>
    <p:extLst>
      <p:ext uri="{BB962C8B-B14F-4D97-AF65-F5344CB8AC3E}">
        <p14:creationId xmlns:p14="http://schemas.microsoft.com/office/powerpoint/2010/main" val="260661116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BABD599-2802-4034-976C-20730F30D90A}" type="datetime1">
              <a:rPr lang="de-DE" smtClean="0"/>
              <a:t>30.04.2025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C79558A-A57C-410E-8B10-0E74D37CBCBA}" type="slidenum">
              <a:rPr lang="de-DE" smtClean="0"/>
              <a:t>‹Nr.›</a:t>
            </a:fld>
            <a:endParaRPr lang="de-DE"/>
          </a:p>
        </p:txBody>
      </p:sp>
    </p:spTree>
    <p:extLst>
      <p:ext uri="{BB962C8B-B14F-4D97-AF65-F5344CB8AC3E}">
        <p14:creationId xmlns:p14="http://schemas.microsoft.com/office/powerpoint/2010/main" val="17960172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6800" y="151201"/>
            <a:ext cx="2160000" cy="602791"/>
          </a:xfrm>
          <a:prstGeom prst="rect">
            <a:avLst/>
          </a:prstGeom>
        </p:spPr>
      </p:pic>
      <p:sp>
        <p:nvSpPr>
          <p:cNvPr id="2" name="Titel 1"/>
          <p:cNvSpPr>
            <a:spLocks noGrp="1"/>
          </p:cNvSpPr>
          <p:nvPr>
            <p:ph type="title" hasCustomPrompt="1"/>
          </p:nvPr>
        </p:nvSpPr>
        <p:spPr>
          <a:xfrm>
            <a:off x="838200" y="854455"/>
            <a:ext cx="10515600" cy="1131661"/>
          </a:xfrm>
        </p:spPr>
        <p:txBody>
          <a:bodyPr>
            <a:noAutofit/>
          </a:bodyPr>
          <a:lstStyle>
            <a:lvl1pPr>
              <a:defRPr sz="5900">
                <a:solidFill>
                  <a:srgbClr val="74B549"/>
                </a:solidFill>
                <a:latin typeface="Fira Sans" panose="020B0503050000020004" pitchFamily="34" charset="0"/>
              </a:defRPr>
            </a:lvl1pPr>
          </a:lstStyle>
          <a:p>
            <a:r>
              <a:rPr lang="de-DE" dirty="0" smtClean="0"/>
              <a:t>Titel durch Klicken bearbeiten</a:t>
            </a:r>
            <a:endParaRPr lang="de-DE" dirty="0"/>
          </a:p>
        </p:txBody>
      </p:sp>
      <p:sp>
        <p:nvSpPr>
          <p:cNvPr id="3" name="Inhaltsplatzhalter 2"/>
          <p:cNvSpPr>
            <a:spLocks noGrp="1"/>
          </p:cNvSpPr>
          <p:nvPr>
            <p:ph idx="1"/>
          </p:nvPr>
        </p:nvSpPr>
        <p:spPr>
          <a:xfrm>
            <a:off x="838200" y="2064773"/>
            <a:ext cx="10515600" cy="4112189"/>
          </a:xfrm>
        </p:spPr>
        <p:txBody>
          <a:bodyPr/>
          <a:lstStyle>
            <a:lvl1pPr>
              <a:defRPr>
                <a:solidFill>
                  <a:srgbClr val="74B549"/>
                </a:solidFill>
                <a:latin typeface="Fira Sans" panose="020B0503050000020004" pitchFamily="34" charset="0"/>
              </a:defRPr>
            </a:lvl1pPr>
            <a:lvl2pPr>
              <a:defRPr>
                <a:solidFill>
                  <a:srgbClr val="74B549"/>
                </a:solidFill>
                <a:latin typeface="Fira Sans" panose="020B0503050000020004" pitchFamily="34" charset="0"/>
              </a:defRPr>
            </a:lvl2pPr>
            <a:lvl3pPr>
              <a:defRPr>
                <a:solidFill>
                  <a:srgbClr val="74B549"/>
                </a:solidFill>
                <a:latin typeface="Fira Sans" panose="020B0503050000020004" pitchFamily="34" charset="0"/>
              </a:defRPr>
            </a:lvl3pPr>
            <a:lvl4pPr>
              <a:defRPr>
                <a:solidFill>
                  <a:srgbClr val="74B549"/>
                </a:solidFill>
                <a:latin typeface="Fira Sans" panose="020B0503050000020004" pitchFamily="34" charset="0"/>
              </a:defRPr>
            </a:lvl4pPr>
            <a:lvl5pPr>
              <a:defRPr>
                <a:solidFill>
                  <a:srgbClr val="74B549"/>
                </a:solidFill>
                <a:latin typeface="Fira Sans" panose="020B0503050000020004"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838200" y="6326854"/>
            <a:ext cx="2743200" cy="365125"/>
          </a:xfrm>
        </p:spPr>
        <p:txBody>
          <a:bodyPr/>
          <a:lstStyle>
            <a:lvl1pPr>
              <a:defRPr>
                <a:solidFill>
                  <a:srgbClr val="74B549"/>
                </a:solidFill>
                <a:latin typeface="Fira Sans" panose="020B0503050000020004" pitchFamily="34" charset="0"/>
              </a:defRPr>
            </a:lvl1pPr>
          </a:lstStyle>
          <a:p>
            <a:fld id="{C4AFB880-ACFC-4763-9A78-05846C8079AA}" type="datetime1">
              <a:rPr lang="de-DE" smtClean="0"/>
              <a:t>30.04.2025</a:t>
            </a:fld>
            <a:endParaRPr lang="de-DE" dirty="0"/>
          </a:p>
        </p:txBody>
      </p:sp>
      <p:sp>
        <p:nvSpPr>
          <p:cNvPr id="5" name="Fußzeilenplatzhalter 4"/>
          <p:cNvSpPr>
            <a:spLocks noGrp="1"/>
          </p:cNvSpPr>
          <p:nvPr>
            <p:ph type="ftr" sz="quarter" idx="11"/>
          </p:nvPr>
        </p:nvSpPr>
        <p:spPr>
          <a:xfrm>
            <a:off x="4038600" y="6326854"/>
            <a:ext cx="4114800" cy="365125"/>
          </a:xfrm>
        </p:spPr>
        <p:txBody>
          <a:bodyPr/>
          <a:lstStyle>
            <a:lvl1pPr>
              <a:defRPr>
                <a:solidFill>
                  <a:srgbClr val="74B549"/>
                </a:solidFill>
                <a:latin typeface="Fira Sans" panose="020B0503050000020004" pitchFamily="34" charset="0"/>
              </a:defRPr>
            </a:lvl1pPr>
          </a:lstStyle>
          <a:p>
            <a:endParaRPr lang="de-DE" dirty="0"/>
          </a:p>
        </p:txBody>
      </p:sp>
      <p:sp>
        <p:nvSpPr>
          <p:cNvPr id="6" name="Foliennummernplatzhalter 5"/>
          <p:cNvSpPr>
            <a:spLocks noGrp="1"/>
          </p:cNvSpPr>
          <p:nvPr>
            <p:ph type="sldNum" sz="quarter" idx="12"/>
          </p:nvPr>
        </p:nvSpPr>
        <p:spPr>
          <a:xfrm>
            <a:off x="8610600" y="6326854"/>
            <a:ext cx="2743200" cy="365125"/>
          </a:xfrm>
        </p:spPr>
        <p:txBody>
          <a:bodyPr/>
          <a:lstStyle>
            <a:lvl1pPr>
              <a:defRPr>
                <a:solidFill>
                  <a:srgbClr val="74B549"/>
                </a:solidFill>
                <a:latin typeface="Fira Sans" panose="020B0503050000020004" pitchFamily="34" charset="0"/>
              </a:defRPr>
            </a:lvl1pPr>
          </a:lstStyle>
          <a:p>
            <a:fld id="{8C79558A-A57C-410E-8B10-0E74D37CBCBA}" type="slidenum">
              <a:rPr lang="de-DE" smtClean="0"/>
              <a:pPr/>
              <a:t>‹Nr.›</a:t>
            </a:fld>
            <a:endParaRPr lang="de-DE" dirty="0"/>
          </a:p>
        </p:txBody>
      </p:sp>
      <p:pic>
        <p:nvPicPr>
          <p:cNvPr id="8" name="Grafik 7"/>
          <p:cNvPicPr>
            <a:picLocks noChangeAspect="1"/>
          </p:cNvPicPr>
          <p:nvPr userDrawn="1"/>
        </p:nvPicPr>
        <p:blipFill>
          <a:blip r:embed="rId3"/>
          <a:stretch>
            <a:fillRect/>
          </a:stretch>
        </p:blipFill>
        <p:spPr>
          <a:xfrm>
            <a:off x="0" y="6750971"/>
            <a:ext cx="12192000" cy="115824"/>
          </a:xfrm>
          <a:prstGeom prst="rect">
            <a:avLst/>
          </a:prstGeom>
        </p:spPr>
      </p:pic>
    </p:spTree>
    <p:extLst>
      <p:ext uri="{BB962C8B-B14F-4D97-AF65-F5344CB8AC3E}">
        <p14:creationId xmlns:p14="http://schemas.microsoft.com/office/powerpoint/2010/main" val="13089345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l="22656" t="262" r="24719" b="-262"/>
          <a:stretch/>
        </p:blipFill>
        <p:spPr>
          <a:xfrm>
            <a:off x="0" y="1153236"/>
            <a:ext cx="3138855" cy="3355116"/>
          </a:xfrm>
          <a:prstGeom prst="rect">
            <a:avLst/>
          </a:prstGeom>
        </p:spPr>
      </p:pic>
      <p:sp>
        <p:nvSpPr>
          <p:cNvPr id="2" name="Datumsplatzhalter 1"/>
          <p:cNvSpPr>
            <a:spLocks noGrp="1"/>
          </p:cNvSpPr>
          <p:nvPr>
            <p:ph type="dt" sz="half" idx="10"/>
          </p:nvPr>
        </p:nvSpPr>
        <p:spPr/>
        <p:txBody>
          <a:bodyPr/>
          <a:lstStyle/>
          <a:p>
            <a:fld id="{8023DEB3-94B0-4373-B1F1-88F1EE7395D7}" type="datetime1">
              <a:rPr lang="de-DE" smtClean="0"/>
              <a:t>30.04.2025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8C79558A-A57C-410E-8B10-0E74D37CBCBA}" type="slidenum">
              <a:rPr lang="de-DE" smtClean="0"/>
              <a:t>‹Nr.›</a:t>
            </a:fld>
            <a:endParaRPr lang="de-DE"/>
          </a:p>
        </p:txBody>
      </p:sp>
      <p:pic>
        <p:nvPicPr>
          <p:cNvPr id="5" name="Grafik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5841" y="4817537"/>
            <a:ext cx="11620318" cy="1435808"/>
          </a:xfrm>
          <a:prstGeom prst="rect">
            <a:avLst/>
          </a:prstGeom>
        </p:spPr>
      </p:pic>
      <p:sp>
        <p:nvSpPr>
          <p:cNvPr id="7" name="Inhaltsplatzhalter 6"/>
          <p:cNvSpPr>
            <a:spLocks noGrp="1"/>
          </p:cNvSpPr>
          <p:nvPr>
            <p:ph sz="quarter" idx="13"/>
          </p:nvPr>
        </p:nvSpPr>
        <p:spPr>
          <a:xfrm>
            <a:off x="3322864" y="906235"/>
            <a:ext cx="8546271" cy="3849119"/>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32461031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unity_2">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023DEB3-94B0-4373-B1F1-88F1EE7395D7}" type="datetime1">
              <a:rPr lang="de-DE" smtClean="0"/>
              <a:t>30.04.2025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8C79558A-A57C-410E-8B10-0E74D37CBCBA}" type="slidenum">
              <a:rPr lang="de-DE" smtClean="0"/>
              <a:t>‹Nr.›</a:t>
            </a:fld>
            <a:endParaRPr lang="de-DE"/>
          </a:p>
        </p:txBody>
      </p:sp>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707" y="4822573"/>
            <a:ext cx="11620318" cy="1435808"/>
          </a:xfrm>
          <a:prstGeom prst="rect">
            <a:avLst/>
          </a:prstGeom>
        </p:spPr>
      </p:pic>
      <p:sp>
        <p:nvSpPr>
          <p:cNvPr id="10" name="Inhaltsplatzhalter 9"/>
          <p:cNvSpPr>
            <a:spLocks noGrp="1"/>
          </p:cNvSpPr>
          <p:nvPr>
            <p:ph sz="quarter" idx="13"/>
          </p:nvPr>
        </p:nvSpPr>
        <p:spPr>
          <a:xfrm>
            <a:off x="228599" y="866775"/>
            <a:ext cx="11641139" cy="395579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42568517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6800" y="151201"/>
            <a:ext cx="2160000" cy="602791"/>
          </a:xfrm>
          <a:prstGeom prst="rect">
            <a:avLst/>
          </a:prstGeom>
        </p:spPr>
      </p:pic>
      <p:sp>
        <p:nvSpPr>
          <p:cNvPr id="4" name="Datumsplatzhalter 3"/>
          <p:cNvSpPr>
            <a:spLocks noGrp="1"/>
          </p:cNvSpPr>
          <p:nvPr>
            <p:ph type="dt" sz="half" idx="10"/>
          </p:nvPr>
        </p:nvSpPr>
        <p:spPr>
          <a:xfrm>
            <a:off x="838200" y="6326854"/>
            <a:ext cx="2743200" cy="365125"/>
          </a:xfrm>
        </p:spPr>
        <p:txBody>
          <a:bodyPr/>
          <a:lstStyle>
            <a:lvl1pPr>
              <a:defRPr>
                <a:solidFill>
                  <a:srgbClr val="74B549"/>
                </a:solidFill>
                <a:latin typeface="Fira Sans" panose="020B0503050000020004" pitchFamily="34" charset="0"/>
              </a:defRPr>
            </a:lvl1pPr>
          </a:lstStyle>
          <a:p>
            <a:fld id="{1AA393E3-3297-4ACC-B789-2333A1C0432E}" type="datetime1">
              <a:rPr lang="de-DE" smtClean="0"/>
              <a:t>30.04.2025</a:t>
            </a:fld>
            <a:endParaRPr lang="de-DE" dirty="0"/>
          </a:p>
        </p:txBody>
      </p:sp>
      <p:sp>
        <p:nvSpPr>
          <p:cNvPr id="5" name="Fußzeilenplatzhalter 4"/>
          <p:cNvSpPr>
            <a:spLocks noGrp="1"/>
          </p:cNvSpPr>
          <p:nvPr>
            <p:ph type="ftr" sz="quarter" idx="11"/>
          </p:nvPr>
        </p:nvSpPr>
        <p:spPr>
          <a:xfrm>
            <a:off x="4038600" y="6326854"/>
            <a:ext cx="4114800" cy="365125"/>
          </a:xfrm>
        </p:spPr>
        <p:txBody>
          <a:bodyPr/>
          <a:lstStyle>
            <a:lvl1pPr>
              <a:defRPr>
                <a:solidFill>
                  <a:srgbClr val="74B549"/>
                </a:solidFill>
                <a:latin typeface="Fira Sans" panose="020B0503050000020004" pitchFamily="34" charset="0"/>
              </a:defRPr>
            </a:lvl1pPr>
          </a:lstStyle>
          <a:p>
            <a:endParaRPr lang="de-DE" dirty="0"/>
          </a:p>
        </p:txBody>
      </p:sp>
      <p:sp>
        <p:nvSpPr>
          <p:cNvPr id="6" name="Foliennummernplatzhalter 5"/>
          <p:cNvSpPr>
            <a:spLocks noGrp="1"/>
          </p:cNvSpPr>
          <p:nvPr>
            <p:ph type="sldNum" sz="quarter" idx="12"/>
          </p:nvPr>
        </p:nvSpPr>
        <p:spPr>
          <a:xfrm>
            <a:off x="8610600" y="6326854"/>
            <a:ext cx="2743200" cy="365125"/>
          </a:xfrm>
        </p:spPr>
        <p:txBody>
          <a:bodyPr/>
          <a:lstStyle>
            <a:lvl1pPr>
              <a:defRPr>
                <a:solidFill>
                  <a:srgbClr val="74B549"/>
                </a:solidFill>
                <a:latin typeface="Fira Sans" panose="020B0503050000020004" pitchFamily="34" charset="0"/>
              </a:defRPr>
            </a:lvl1pPr>
          </a:lstStyle>
          <a:p>
            <a:fld id="{8C79558A-A57C-410E-8B10-0E74D37CBCBA}" type="slidenum">
              <a:rPr lang="de-DE" smtClean="0"/>
              <a:pPr/>
              <a:t>‹Nr.›</a:t>
            </a:fld>
            <a:endParaRPr lang="de-DE" dirty="0"/>
          </a:p>
        </p:txBody>
      </p:sp>
      <p:pic>
        <p:nvPicPr>
          <p:cNvPr id="8" name="Grafik 7"/>
          <p:cNvPicPr>
            <a:picLocks noChangeAspect="1"/>
          </p:cNvPicPr>
          <p:nvPr userDrawn="1"/>
        </p:nvPicPr>
        <p:blipFill>
          <a:blip r:embed="rId3"/>
          <a:stretch>
            <a:fillRect/>
          </a:stretch>
        </p:blipFill>
        <p:spPr>
          <a:xfrm>
            <a:off x="0" y="6750971"/>
            <a:ext cx="12192000" cy="115824"/>
          </a:xfrm>
          <a:prstGeom prst="rect">
            <a:avLst/>
          </a:prstGeom>
        </p:spPr>
      </p:pic>
    </p:spTree>
    <p:extLst>
      <p:ext uri="{BB962C8B-B14F-4D97-AF65-F5344CB8AC3E}">
        <p14:creationId xmlns:p14="http://schemas.microsoft.com/office/powerpoint/2010/main" val="43734462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luss-">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6800" y="151201"/>
            <a:ext cx="2160000" cy="602791"/>
          </a:xfrm>
          <a:prstGeom prst="rect">
            <a:avLst/>
          </a:prstGeom>
        </p:spPr>
      </p:pic>
      <p:sp>
        <p:nvSpPr>
          <p:cNvPr id="4" name="Datumsplatzhalter 3"/>
          <p:cNvSpPr>
            <a:spLocks noGrp="1"/>
          </p:cNvSpPr>
          <p:nvPr>
            <p:ph type="dt" sz="half" idx="10"/>
          </p:nvPr>
        </p:nvSpPr>
        <p:spPr>
          <a:xfrm>
            <a:off x="838200" y="6326854"/>
            <a:ext cx="2743200" cy="365125"/>
          </a:xfrm>
        </p:spPr>
        <p:txBody>
          <a:bodyPr/>
          <a:lstStyle>
            <a:lvl1pPr>
              <a:defRPr>
                <a:solidFill>
                  <a:srgbClr val="74B549"/>
                </a:solidFill>
                <a:latin typeface="Fira Sans" panose="020B0503050000020004" pitchFamily="34" charset="0"/>
              </a:defRPr>
            </a:lvl1pPr>
          </a:lstStyle>
          <a:p>
            <a:fld id="{1AA393E3-3297-4ACC-B789-2333A1C0432E}" type="datetime1">
              <a:rPr lang="de-DE" smtClean="0"/>
              <a:t>30.04.2025</a:t>
            </a:fld>
            <a:endParaRPr lang="de-DE" dirty="0"/>
          </a:p>
        </p:txBody>
      </p:sp>
      <p:sp>
        <p:nvSpPr>
          <p:cNvPr id="5" name="Fußzeilenplatzhalter 4"/>
          <p:cNvSpPr>
            <a:spLocks noGrp="1"/>
          </p:cNvSpPr>
          <p:nvPr>
            <p:ph type="ftr" sz="quarter" idx="11"/>
          </p:nvPr>
        </p:nvSpPr>
        <p:spPr>
          <a:xfrm>
            <a:off x="4038600" y="6326854"/>
            <a:ext cx="4114800" cy="365125"/>
          </a:xfrm>
        </p:spPr>
        <p:txBody>
          <a:bodyPr/>
          <a:lstStyle>
            <a:lvl1pPr>
              <a:defRPr>
                <a:solidFill>
                  <a:srgbClr val="74B549"/>
                </a:solidFill>
                <a:latin typeface="Fira Sans" panose="020B0503050000020004" pitchFamily="34" charset="0"/>
              </a:defRPr>
            </a:lvl1pPr>
          </a:lstStyle>
          <a:p>
            <a:endParaRPr lang="de-DE" dirty="0"/>
          </a:p>
        </p:txBody>
      </p:sp>
      <p:sp>
        <p:nvSpPr>
          <p:cNvPr id="6" name="Foliennummernplatzhalter 5"/>
          <p:cNvSpPr>
            <a:spLocks noGrp="1"/>
          </p:cNvSpPr>
          <p:nvPr>
            <p:ph type="sldNum" sz="quarter" idx="12"/>
          </p:nvPr>
        </p:nvSpPr>
        <p:spPr>
          <a:xfrm>
            <a:off x="8610600" y="6326854"/>
            <a:ext cx="2743200" cy="365125"/>
          </a:xfrm>
        </p:spPr>
        <p:txBody>
          <a:bodyPr/>
          <a:lstStyle>
            <a:lvl1pPr>
              <a:defRPr>
                <a:solidFill>
                  <a:srgbClr val="74B549"/>
                </a:solidFill>
                <a:latin typeface="Fira Sans" panose="020B0503050000020004" pitchFamily="34" charset="0"/>
              </a:defRPr>
            </a:lvl1pPr>
          </a:lstStyle>
          <a:p>
            <a:fld id="{8C79558A-A57C-410E-8B10-0E74D37CBCBA}" type="slidenum">
              <a:rPr lang="de-DE" smtClean="0"/>
              <a:pPr/>
              <a:t>‹Nr.›</a:t>
            </a:fld>
            <a:endParaRPr lang="de-DE" dirty="0"/>
          </a:p>
        </p:txBody>
      </p:sp>
      <p:pic>
        <p:nvPicPr>
          <p:cNvPr id="8" name="Grafik 7"/>
          <p:cNvPicPr>
            <a:picLocks noChangeAspect="1"/>
          </p:cNvPicPr>
          <p:nvPr userDrawn="1"/>
        </p:nvPicPr>
        <p:blipFill>
          <a:blip r:embed="rId3"/>
          <a:stretch>
            <a:fillRect/>
          </a:stretch>
        </p:blipFill>
        <p:spPr>
          <a:xfrm>
            <a:off x="0" y="6750971"/>
            <a:ext cx="12192000" cy="115824"/>
          </a:xfrm>
          <a:prstGeom prst="rect">
            <a:avLst/>
          </a:prstGeom>
        </p:spPr>
      </p:pic>
      <p:pic>
        <p:nvPicPr>
          <p:cNvPr id="2" name="Grafik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0425" y="2372329"/>
            <a:ext cx="10257413" cy="3442476"/>
          </a:xfrm>
          <a:prstGeom prst="rect">
            <a:avLst/>
          </a:prstGeom>
        </p:spPr>
      </p:pic>
      <p:sp>
        <p:nvSpPr>
          <p:cNvPr id="9" name="Textplatzhalter 8"/>
          <p:cNvSpPr>
            <a:spLocks noGrp="1"/>
          </p:cNvSpPr>
          <p:nvPr>
            <p:ph type="body" sz="quarter" idx="13" hasCustomPrompt="1"/>
          </p:nvPr>
        </p:nvSpPr>
        <p:spPr>
          <a:xfrm>
            <a:off x="1847093" y="1133212"/>
            <a:ext cx="8268370" cy="944562"/>
          </a:xfrm>
        </p:spPr>
        <p:txBody>
          <a:bodyPr/>
          <a:lstStyle>
            <a:lvl1pPr marL="0" indent="0" algn="ctr">
              <a:buFont typeface="Arial" panose="020B0604020202020204" pitchFamily="34" charset="0"/>
              <a:buNone/>
              <a:defRPr/>
            </a:lvl1pPr>
          </a:lstStyle>
          <a:p>
            <a:pPr lvl="0"/>
            <a:r>
              <a:rPr lang="de-DE" dirty="0" smtClean="0"/>
              <a:t>Danke für Ihre Aufmerksamkeit!</a:t>
            </a:r>
          </a:p>
        </p:txBody>
      </p:sp>
    </p:spTree>
    <p:extLst>
      <p:ext uri="{BB962C8B-B14F-4D97-AF65-F5344CB8AC3E}">
        <p14:creationId xmlns:p14="http://schemas.microsoft.com/office/powerpoint/2010/main" val="22614543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smtClean="0"/>
              <a:t>Titel durch Klicken bearbeiten</a:t>
            </a:r>
            <a:endParaRPr lang="de-DE" dirty="0"/>
          </a:p>
        </p:txBody>
      </p:sp>
      <p:sp>
        <p:nvSpPr>
          <p:cNvPr id="3" name="Inhaltsplatzhalter 2"/>
          <p:cNvSpPr>
            <a:spLocks noGrp="1"/>
          </p:cNvSpPr>
          <p:nvPr>
            <p:ph sz="half" idx="1"/>
          </p:nvPr>
        </p:nvSpPr>
        <p:spPr>
          <a:xfrm>
            <a:off x="838200" y="1825625"/>
            <a:ext cx="5181600" cy="4351338"/>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6172200" y="1825625"/>
            <a:ext cx="5181600" cy="4351338"/>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Datumsplatzhalter 4"/>
          <p:cNvSpPr>
            <a:spLocks noGrp="1"/>
          </p:cNvSpPr>
          <p:nvPr>
            <p:ph type="dt" sz="half" idx="10"/>
          </p:nvPr>
        </p:nvSpPr>
        <p:spPr/>
        <p:txBody>
          <a:bodyPr/>
          <a:lstStyle/>
          <a:p>
            <a:fld id="{7F243379-4188-4F75-ABC5-A46CF1E91FBC}" type="datetime1">
              <a:rPr lang="de-DE" smtClean="0"/>
              <a:t>30.04.2025</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8C79558A-A57C-410E-8B10-0E74D37CBCBA}" type="slidenum">
              <a:rPr lang="de-DE" smtClean="0"/>
              <a:t>‹Nr.›</a:t>
            </a:fld>
            <a:endParaRPr lang="de-DE"/>
          </a:p>
        </p:txBody>
      </p:sp>
    </p:spTree>
    <p:extLst>
      <p:ext uri="{BB962C8B-B14F-4D97-AF65-F5344CB8AC3E}">
        <p14:creationId xmlns:p14="http://schemas.microsoft.com/office/powerpoint/2010/main" val="9162928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365125"/>
            <a:ext cx="7999412" cy="1325563"/>
          </a:xfrm>
        </p:spPr>
        <p:txBody>
          <a:bodyPr/>
          <a:lstStyle>
            <a:lvl1pPr>
              <a:defRPr/>
            </a:lvl1pPr>
          </a:lstStyle>
          <a:p>
            <a:r>
              <a:rPr lang="de-DE" dirty="0" smtClean="0"/>
              <a:t>Titel durch Klicken bearbeiten</a:t>
            </a:r>
            <a:endParaRPr lang="de-DE" dirty="0"/>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9AFFAFBC-9B46-4097-AEA1-343CF5B4D98E}" type="datetime1">
              <a:rPr lang="de-DE" smtClean="0"/>
              <a:t>30.04.2025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8C79558A-A57C-410E-8B10-0E74D37CBCBA}" type="slidenum">
              <a:rPr lang="de-DE" smtClean="0"/>
              <a:t>‹Nr.›</a:t>
            </a:fld>
            <a:endParaRPr lang="de-DE"/>
          </a:p>
        </p:txBody>
      </p:sp>
    </p:spTree>
    <p:extLst>
      <p:ext uri="{BB962C8B-B14F-4D97-AF65-F5344CB8AC3E}">
        <p14:creationId xmlns:p14="http://schemas.microsoft.com/office/powerpoint/2010/main" val="35622671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smtClean="0"/>
              <a:t>Titel durch Klicken bearbeiten</a:t>
            </a:r>
            <a:endParaRPr lang="de-DE" dirty="0"/>
          </a:p>
        </p:txBody>
      </p:sp>
      <p:sp>
        <p:nvSpPr>
          <p:cNvPr id="3" name="Datumsplatzhalter 2"/>
          <p:cNvSpPr>
            <a:spLocks noGrp="1"/>
          </p:cNvSpPr>
          <p:nvPr>
            <p:ph type="dt" sz="half" idx="10"/>
          </p:nvPr>
        </p:nvSpPr>
        <p:spPr/>
        <p:txBody>
          <a:bodyPr/>
          <a:lstStyle/>
          <a:p>
            <a:fld id="{7D8D3576-7FC3-4B21-A09B-1BA24037E835}" type="datetime1">
              <a:rPr lang="de-DE" smtClean="0"/>
              <a:t>30.04.2025</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8C79558A-A57C-410E-8B10-0E74D37CBCBA}" type="slidenum">
              <a:rPr lang="de-DE" smtClean="0"/>
              <a:t>‹Nr.›</a:t>
            </a:fld>
            <a:endParaRPr lang="de-DE" dirty="0"/>
          </a:p>
        </p:txBody>
      </p:sp>
    </p:spTree>
    <p:extLst>
      <p:ext uri="{BB962C8B-B14F-4D97-AF65-F5344CB8AC3E}">
        <p14:creationId xmlns:p14="http://schemas.microsoft.com/office/powerpoint/2010/main" val="12216989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853200"/>
            <a:ext cx="10515600" cy="1325563"/>
          </a:xfrm>
          <a:prstGeom prst="rect">
            <a:avLst/>
          </a:prstGeom>
        </p:spPr>
        <p:txBody>
          <a:bodyPr vert="horz" lIns="91440" tIns="45720" rIns="91440" bIns="45720" rtlCol="0" anchor="ctr">
            <a:noAutofit/>
          </a:bodyPr>
          <a:lstStyle/>
          <a:p>
            <a:r>
              <a:rPr lang="de-DE" dirty="0" smtClean="0"/>
              <a:t>Titel durch Klicken bearbeiten</a:t>
            </a:r>
            <a:endParaRPr lang="de-DE" dirty="0"/>
          </a:p>
        </p:txBody>
      </p:sp>
      <p:sp>
        <p:nvSpPr>
          <p:cNvPr id="3" name="Textplatzhalter 2"/>
          <p:cNvSpPr>
            <a:spLocks noGrp="1"/>
          </p:cNvSpPr>
          <p:nvPr>
            <p:ph type="body" idx="1"/>
          </p:nvPr>
        </p:nvSpPr>
        <p:spPr>
          <a:xfrm>
            <a:off x="838200" y="2276695"/>
            <a:ext cx="10515600" cy="3900267"/>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838200" y="6315530"/>
            <a:ext cx="2743200" cy="365125"/>
          </a:xfrm>
          <a:prstGeom prst="rect">
            <a:avLst/>
          </a:prstGeom>
        </p:spPr>
        <p:txBody>
          <a:bodyPr vert="horz" lIns="91440" tIns="45720" rIns="91440" bIns="45720" rtlCol="0" anchor="ctr"/>
          <a:lstStyle>
            <a:lvl1pPr algn="l">
              <a:defRPr sz="1200">
                <a:solidFill>
                  <a:srgbClr val="74B549"/>
                </a:solidFill>
                <a:latin typeface="Fira Sans" panose="020B0503050000020004" pitchFamily="34" charset="0"/>
              </a:defRPr>
            </a:lvl1pPr>
          </a:lstStyle>
          <a:p>
            <a:fld id="{D29BE49B-2075-4D23-B6C0-C18AE46C0AE7}" type="datetime1">
              <a:rPr lang="de-DE" smtClean="0"/>
              <a:t>30.04.2025</a:t>
            </a:fld>
            <a:endParaRPr lang="de-DE" dirty="0"/>
          </a:p>
        </p:txBody>
      </p:sp>
      <p:sp>
        <p:nvSpPr>
          <p:cNvPr id="5" name="Fußzeilenplatzhalter 4"/>
          <p:cNvSpPr>
            <a:spLocks noGrp="1"/>
          </p:cNvSpPr>
          <p:nvPr>
            <p:ph type="ftr" sz="quarter" idx="3"/>
          </p:nvPr>
        </p:nvSpPr>
        <p:spPr>
          <a:xfrm>
            <a:off x="4038600" y="6315530"/>
            <a:ext cx="4114800" cy="365125"/>
          </a:xfrm>
          <a:prstGeom prst="rect">
            <a:avLst/>
          </a:prstGeom>
        </p:spPr>
        <p:txBody>
          <a:bodyPr vert="horz" lIns="91440" tIns="45720" rIns="91440" bIns="45720" rtlCol="0" anchor="ctr"/>
          <a:lstStyle>
            <a:lvl1pPr algn="ctr">
              <a:defRPr sz="1200">
                <a:solidFill>
                  <a:srgbClr val="74B549"/>
                </a:solidFill>
              </a:defRPr>
            </a:lvl1pPr>
          </a:lstStyle>
          <a:p>
            <a:r>
              <a:rPr lang="de-DE" dirty="0" smtClean="0"/>
              <a:t>www.fairagro.net</a:t>
            </a:r>
            <a:endParaRPr lang="de-DE" dirty="0"/>
          </a:p>
        </p:txBody>
      </p:sp>
      <p:sp>
        <p:nvSpPr>
          <p:cNvPr id="6" name="Foliennummernplatzhalter 5"/>
          <p:cNvSpPr>
            <a:spLocks noGrp="1"/>
          </p:cNvSpPr>
          <p:nvPr>
            <p:ph type="sldNum" sz="quarter" idx="4"/>
          </p:nvPr>
        </p:nvSpPr>
        <p:spPr>
          <a:xfrm>
            <a:off x="8610600" y="6315530"/>
            <a:ext cx="2743200" cy="365125"/>
          </a:xfrm>
          <a:prstGeom prst="rect">
            <a:avLst/>
          </a:prstGeom>
        </p:spPr>
        <p:txBody>
          <a:bodyPr vert="horz" lIns="91440" tIns="45720" rIns="91440" bIns="45720" rtlCol="0" anchor="ctr"/>
          <a:lstStyle>
            <a:lvl1pPr algn="r">
              <a:defRPr sz="1200">
                <a:solidFill>
                  <a:srgbClr val="74B549"/>
                </a:solidFill>
                <a:latin typeface="Fira Sans" panose="020B0503050000020004" pitchFamily="34" charset="0"/>
              </a:defRPr>
            </a:lvl1pPr>
          </a:lstStyle>
          <a:p>
            <a:fld id="{8C79558A-A57C-410E-8B10-0E74D37CBCBA}" type="slidenum">
              <a:rPr lang="de-DE" smtClean="0"/>
              <a:pPr/>
              <a:t>‹Nr.›</a:t>
            </a:fld>
            <a:endParaRPr lang="de-DE" dirty="0"/>
          </a:p>
        </p:txBody>
      </p:sp>
      <p:pic>
        <p:nvPicPr>
          <p:cNvPr id="7" name="Grafik 6"/>
          <p:cNvPicPr>
            <a:picLocks noChangeAspect="1"/>
          </p:cNvPicPr>
          <p:nvPr userDrawn="1"/>
        </p:nvPicPr>
        <p:blipFill>
          <a:blip r:embed="rId14"/>
          <a:stretch>
            <a:fillRect/>
          </a:stretch>
        </p:blipFill>
        <p:spPr>
          <a:xfrm>
            <a:off x="8866800" y="151200"/>
            <a:ext cx="2160000" cy="604067"/>
          </a:xfrm>
          <a:prstGeom prst="rect">
            <a:avLst/>
          </a:prstGeom>
        </p:spPr>
      </p:pic>
      <p:pic>
        <p:nvPicPr>
          <p:cNvPr id="8" name="Grafik 7"/>
          <p:cNvPicPr>
            <a:picLocks noChangeAspect="1"/>
          </p:cNvPicPr>
          <p:nvPr userDrawn="1"/>
        </p:nvPicPr>
        <p:blipFill>
          <a:blip r:embed="rId15"/>
          <a:stretch>
            <a:fillRect/>
          </a:stretch>
        </p:blipFill>
        <p:spPr>
          <a:xfrm>
            <a:off x="0" y="6742176"/>
            <a:ext cx="12192000" cy="115824"/>
          </a:xfrm>
          <a:prstGeom prst="rect">
            <a:avLst/>
          </a:prstGeom>
        </p:spPr>
      </p:pic>
    </p:spTree>
    <p:extLst>
      <p:ext uri="{BB962C8B-B14F-4D97-AF65-F5344CB8AC3E}">
        <p14:creationId xmlns:p14="http://schemas.microsoft.com/office/powerpoint/2010/main" val="2812935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2" r:id="rId4"/>
    <p:sldLayoutId id="2147483660" r:id="rId5"/>
    <p:sldLayoutId id="2147483661" r:id="rId6"/>
    <p:sldLayoutId id="2147483652" r:id="rId7"/>
    <p:sldLayoutId id="2147483653" r:id="rId8"/>
    <p:sldLayoutId id="2147483654" r:id="rId9"/>
    <p:sldLayoutId id="2147483656" r:id="rId10"/>
    <p:sldLayoutId id="2147483657" r:id="rId11"/>
    <p:sldLayoutId id="2147483658" r:id="rId12"/>
  </p:sldLayoutIdLst>
  <p:hf hdr="0"/>
  <p:txStyles>
    <p:titleStyle>
      <a:lvl1pPr algn="l" defTabSz="914400" rtl="0" eaLnBrk="1" latinLnBrk="0" hangingPunct="1">
        <a:lnSpc>
          <a:spcPct val="90000"/>
        </a:lnSpc>
        <a:spcBef>
          <a:spcPct val="0"/>
        </a:spcBef>
        <a:buNone/>
        <a:defRPr sz="5900" kern="1200" baseline="0">
          <a:solidFill>
            <a:srgbClr val="74B549"/>
          </a:solidFill>
          <a:latin typeface="Fira Sans" panose="020B05030500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4B549"/>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4B549"/>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B549"/>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4B549"/>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4B549"/>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5281/zenodo.11619214" TargetMode="Externa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fairagro/m4.4_sciwin_clien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doi.org/10.1016/j.geoderma.2024.11685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i.org/10.1007/s10648-024-09853-6"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info@fairagro.net"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515/jib-2024-0027" TargetMode="Externa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doi.org/10.1111/ejss.70103"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hyperlink" Target="https://sf.julius-kuehn.de/openapi/phase/"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sf.julius-kuehn.de/openapi/S2_GermanyGrid_JKI/" TargetMode="External"/><Relationship Id="rId5" Type="http://schemas.openxmlformats.org/officeDocument/2006/relationships/hyperlink" Target="https://sf.julius-kuehn.de/openapi/weather/" TargetMode="External"/><Relationship Id="rId4" Type="http://schemas.openxmlformats.org/officeDocument/2006/relationships/hyperlink" Target="https://doi.org/10.5281/zenodo.142150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sz="3600" dirty="0" err="1">
                <a:solidFill>
                  <a:srgbClr val="00917A"/>
                </a:solidFill>
              </a:rPr>
              <a:t>FAIRagro</a:t>
            </a:r>
            <a:r>
              <a:rPr lang="de-DE" sz="3600" dirty="0">
                <a:solidFill>
                  <a:srgbClr val="00917A"/>
                </a:solidFill>
              </a:rPr>
              <a:t> </a:t>
            </a:r>
            <a:r>
              <a:rPr lang="de-DE" sz="3600" dirty="0" smtClean="0">
                <a:solidFill>
                  <a:srgbClr val="00917A"/>
                </a:solidFill>
              </a:rPr>
              <a:t>– in </a:t>
            </a:r>
            <a:r>
              <a:rPr lang="de-DE" sz="3600" dirty="0">
                <a:solidFill>
                  <a:srgbClr val="00917A"/>
                </a:solidFill>
              </a:rPr>
              <a:t>a </a:t>
            </a:r>
            <a:r>
              <a:rPr lang="de-DE" sz="3600" dirty="0" err="1" smtClean="0">
                <a:solidFill>
                  <a:srgbClr val="00917A"/>
                </a:solidFill>
              </a:rPr>
              <a:t>nutshell</a:t>
            </a:r>
            <a:r>
              <a:rPr lang="de-DE" sz="3600" dirty="0" smtClean="0">
                <a:solidFill>
                  <a:srgbClr val="00917A"/>
                </a:solidFill>
              </a:rPr>
              <a:t> </a:t>
            </a:r>
            <a:r>
              <a:rPr lang="de-DE" sz="3600" dirty="0" err="1" smtClean="0">
                <a:solidFill>
                  <a:srgbClr val="00917A"/>
                </a:solidFill>
              </a:rPr>
              <a:t>and</a:t>
            </a:r>
            <a:r>
              <a:rPr lang="de-DE" sz="3600" dirty="0" smtClean="0">
                <a:solidFill>
                  <a:srgbClr val="00917A"/>
                </a:solidFill>
              </a:rPr>
              <a:t> </a:t>
            </a:r>
            <a:r>
              <a:rPr lang="de-DE" sz="3600" dirty="0" err="1" smtClean="0">
                <a:solidFill>
                  <a:srgbClr val="00917A"/>
                </a:solidFill>
              </a:rPr>
              <a:t>first</a:t>
            </a:r>
            <a:r>
              <a:rPr lang="de-DE" sz="3600" dirty="0" smtClean="0">
                <a:solidFill>
                  <a:srgbClr val="00917A"/>
                </a:solidFill>
              </a:rPr>
              <a:t> </a:t>
            </a:r>
            <a:r>
              <a:rPr lang="de-DE" sz="3600" dirty="0" err="1" smtClean="0">
                <a:solidFill>
                  <a:srgbClr val="00917A"/>
                </a:solidFill>
              </a:rPr>
              <a:t>results</a:t>
            </a:r>
            <a:endParaRPr lang="de-DE" sz="3600" dirty="0">
              <a:solidFill>
                <a:srgbClr val="00917A"/>
              </a:solidFill>
            </a:endParaRPr>
          </a:p>
        </p:txBody>
      </p:sp>
      <p:sp>
        <p:nvSpPr>
          <p:cNvPr id="4" name="Textplatzhalter 3"/>
          <p:cNvSpPr>
            <a:spLocks noGrp="1"/>
          </p:cNvSpPr>
          <p:nvPr>
            <p:ph type="body" sz="quarter" idx="13"/>
          </p:nvPr>
        </p:nvSpPr>
        <p:spPr>
          <a:xfrm>
            <a:off x="1283367" y="4186410"/>
            <a:ext cx="9954127" cy="1307015"/>
          </a:xfrm>
        </p:spPr>
        <p:txBody>
          <a:bodyPr>
            <a:normAutofit/>
          </a:bodyPr>
          <a:lstStyle/>
          <a:p>
            <a:r>
              <a:rPr lang="de-DE" sz="2000" dirty="0" smtClean="0"/>
              <a:t>Markus Möller on behalf </a:t>
            </a:r>
            <a:r>
              <a:rPr lang="de-DE" sz="2000" dirty="0" err="1" smtClean="0"/>
              <a:t>of</a:t>
            </a:r>
            <a:r>
              <a:rPr lang="de-DE" sz="2000" dirty="0" smtClean="0"/>
              <a:t> </a:t>
            </a:r>
            <a:r>
              <a:rPr lang="de-DE" sz="2000" dirty="0" err="1" smtClean="0"/>
              <a:t>the</a:t>
            </a:r>
            <a:r>
              <a:rPr lang="de-DE" sz="2000" dirty="0" smtClean="0"/>
              <a:t> </a:t>
            </a:r>
            <a:r>
              <a:rPr lang="de-DE" sz="2000" dirty="0" err="1" smtClean="0"/>
              <a:t>FAIRagro</a:t>
            </a:r>
            <a:r>
              <a:rPr lang="de-DE" sz="2000" dirty="0" smtClean="0"/>
              <a:t> Konsortium</a:t>
            </a:r>
            <a:endParaRPr lang="de-DE" sz="2000" dirty="0"/>
          </a:p>
        </p:txBody>
      </p:sp>
      <p:sp>
        <p:nvSpPr>
          <p:cNvPr id="6" name="Fußzeilenplatzhalter 5"/>
          <p:cNvSpPr>
            <a:spLocks noGrp="1"/>
          </p:cNvSpPr>
          <p:nvPr>
            <p:ph type="ftr" sz="quarter" idx="15"/>
          </p:nvPr>
        </p:nvSpPr>
        <p:spPr/>
        <p:txBody>
          <a:bodyPr/>
          <a:lstStyle/>
          <a:p>
            <a:r>
              <a:rPr lang="de-DE" dirty="0" smtClean="0"/>
              <a:t>www.fairagro.net</a:t>
            </a:r>
            <a:endParaRPr lang="de-DE" dirty="0"/>
          </a:p>
        </p:txBody>
      </p:sp>
      <p:sp>
        <p:nvSpPr>
          <p:cNvPr id="7" name="Foliennummernplatzhalter 6"/>
          <p:cNvSpPr>
            <a:spLocks noGrp="1"/>
          </p:cNvSpPr>
          <p:nvPr>
            <p:ph type="sldNum" sz="quarter" idx="16"/>
          </p:nvPr>
        </p:nvSpPr>
        <p:spPr/>
        <p:txBody>
          <a:bodyPr/>
          <a:lstStyle/>
          <a:p>
            <a:fld id="{8C79558A-A57C-410E-8B10-0E74D37CBCBA}" type="slidenum">
              <a:rPr lang="de-DE" smtClean="0"/>
              <a:pPr/>
              <a:t>1</a:t>
            </a:fld>
            <a:endParaRPr lang="de-DE" dirty="0"/>
          </a:p>
        </p:txBody>
      </p:sp>
      <p:pic>
        <p:nvPicPr>
          <p:cNvPr id="8" name="Grafik 7"/>
          <p:cNvPicPr>
            <a:picLocks noChangeAspect="1"/>
          </p:cNvPicPr>
          <p:nvPr/>
        </p:nvPicPr>
        <p:blipFill>
          <a:blip r:embed="rId2"/>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2128053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469231" y="1311472"/>
            <a:ext cx="11230546" cy="4133353"/>
          </a:xfrm>
          <a:prstGeom prst="rect">
            <a:avLst/>
          </a:prstGeom>
        </p:spPr>
      </p:pic>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a:t>
            </a:r>
            <a:r>
              <a:rPr lang="de-DE" sz="2600" dirty="0" err="1" smtClean="0"/>
              <a:t>SciWIn</a:t>
            </a:r>
            <a:r>
              <a:rPr lang="de-DE" sz="2600" dirty="0" smtClean="0"/>
              <a:t> </a:t>
            </a:r>
            <a:r>
              <a:rPr lang="de-DE" sz="2600" dirty="0" err="1" smtClean="0"/>
              <a:t>client</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10</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sp>
        <p:nvSpPr>
          <p:cNvPr id="50" name="TextBox 8">
            <a:extLst>
              <a:ext uri="{FF2B5EF4-FFF2-40B4-BE49-F238E27FC236}">
                <a16:creationId xmlns:a16="http://schemas.microsoft.com/office/drawing/2014/main" id="{269111A9-7E7B-7373-CA0B-796E6232568D}"/>
              </a:ext>
            </a:extLst>
          </p:cNvPr>
          <p:cNvSpPr txBox="1"/>
          <p:nvPr/>
        </p:nvSpPr>
        <p:spPr>
          <a:xfrm>
            <a:off x="469231" y="4925382"/>
            <a:ext cx="3944983" cy="400110"/>
          </a:xfrm>
          <a:prstGeom prst="rect">
            <a:avLst/>
          </a:prstGeom>
          <a:noFill/>
        </p:spPr>
        <p:txBody>
          <a:bodyPr wrap="square">
            <a:spAutoFit/>
          </a:bodyPr>
          <a:lstStyle/>
          <a:p>
            <a:r>
              <a:rPr lang="de-DE" sz="1000" dirty="0" err="1">
                <a:latin typeface="Fira Sans" panose="020B0503050000020004" pitchFamily="34" charset="0"/>
              </a:rPr>
              <a:t>Leidel</a:t>
            </a:r>
            <a:r>
              <a:rPr lang="de-DE" sz="1000" dirty="0">
                <a:latin typeface="Fira Sans" panose="020B0503050000020004" pitchFamily="34" charset="0"/>
              </a:rPr>
              <a:t> </a:t>
            </a:r>
            <a:r>
              <a:rPr lang="de-DE" sz="1000" dirty="0" smtClean="0">
                <a:effectLst/>
                <a:latin typeface="Fira Sans" panose="020B0503050000020004" pitchFamily="34" charset="0"/>
              </a:rPr>
              <a:t>et al. (2024</a:t>
            </a:r>
            <a:r>
              <a:rPr lang="de-DE" sz="1000" dirty="0">
                <a:latin typeface="Fira Sans" panose="020B0503050000020004" pitchFamily="34" charset="0"/>
              </a:rPr>
              <a:t>). </a:t>
            </a:r>
            <a:r>
              <a:rPr lang="de-DE" sz="1000" dirty="0">
                <a:latin typeface="Fira Sans" panose="020B0503050000020004" pitchFamily="34" charset="0"/>
                <a:hlinkClick r:id="rId3"/>
              </a:rPr>
              <a:t>https://</a:t>
            </a:r>
            <a:r>
              <a:rPr lang="de-DE" sz="1000" dirty="0" smtClean="0">
                <a:latin typeface="Fira Sans" panose="020B0503050000020004" pitchFamily="34" charset="0"/>
                <a:hlinkClick r:id="rId3"/>
              </a:rPr>
              <a:t>doi.org/10.5281/zenodo.11619214</a:t>
            </a:r>
            <a:endParaRPr lang="de-DE" sz="1000" dirty="0" smtClean="0">
              <a:latin typeface="Fira Sans" panose="020B0503050000020004" pitchFamily="34" charset="0"/>
            </a:endParaRPr>
          </a:p>
          <a:p>
            <a:r>
              <a:rPr lang="de-DE" sz="1000" dirty="0">
                <a:latin typeface="Fira Sans" panose="020B0503050000020004" pitchFamily="34" charset="0"/>
                <a:hlinkClick r:id="rId4"/>
              </a:rPr>
              <a:t>https://</a:t>
            </a:r>
            <a:r>
              <a:rPr lang="de-DE" sz="1000" dirty="0" smtClean="0">
                <a:latin typeface="Fira Sans" panose="020B0503050000020004" pitchFamily="34" charset="0"/>
                <a:hlinkClick r:id="rId4"/>
              </a:rPr>
              <a:t>github.com/fairagro/m4.4_sciwin_client</a:t>
            </a:r>
            <a:endParaRPr lang="de-DE" sz="1000" dirty="0">
              <a:effectLst/>
              <a:latin typeface="Fira Sans" panose="020B0503050000020004" pitchFamily="34" charset="0"/>
            </a:endParaRPr>
          </a:p>
        </p:txBody>
      </p:sp>
      <p:sp>
        <p:nvSpPr>
          <p:cNvPr id="5" name="Rechteck 4"/>
          <p:cNvSpPr/>
          <p:nvPr/>
        </p:nvSpPr>
        <p:spPr>
          <a:xfrm>
            <a:off x="469231" y="5381747"/>
            <a:ext cx="11230546" cy="923330"/>
          </a:xfrm>
          <a:prstGeom prst="rect">
            <a:avLst/>
          </a:prstGeom>
        </p:spPr>
        <p:txBody>
          <a:bodyPr wrap="square">
            <a:spAutoFit/>
          </a:bodyPr>
          <a:lstStyle/>
          <a:p>
            <a:r>
              <a:rPr lang="en-US" dirty="0"/>
              <a:t>Computational </a:t>
            </a:r>
            <a:r>
              <a:rPr lang="en-US" dirty="0" smtClean="0"/>
              <a:t>workflows are </a:t>
            </a:r>
            <a:r>
              <a:rPr lang="en-US" dirty="0"/>
              <a:t>essential for ensuring reproducibility, scalability, and efficiency in scientific research. The </a:t>
            </a:r>
            <a:r>
              <a:rPr lang="en-US" b="1" dirty="0" err="1"/>
              <a:t>FAIRagro</a:t>
            </a:r>
            <a:r>
              <a:rPr lang="en-US" b="1" dirty="0"/>
              <a:t> Scientific Workflow Infrastructure (</a:t>
            </a:r>
            <a:r>
              <a:rPr lang="en-US" b="1" dirty="0" err="1"/>
              <a:t>SciWIn</a:t>
            </a:r>
            <a:r>
              <a:rPr lang="en-US" b="1" dirty="0"/>
              <a:t>) </a:t>
            </a:r>
            <a:r>
              <a:rPr lang="en-US" dirty="0"/>
              <a:t>supports scientists to create, execute, share, and publish these workflows, fostering collaboration and transparency.</a:t>
            </a:r>
            <a:endParaRPr lang="de-DE" sz="1600" dirty="0"/>
          </a:p>
        </p:txBody>
      </p:sp>
      <p:pic>
        <p:nvPicPr>
          <p:cNvPr id="12" name="Grafik 11"/>
          <p:cNvPicPr>
            <a:picLocks noChangeAspect="1"/>
          </p:cNvPicPr>
          <p:nvPr/>
        </p:nvPicPr>
        <p:blipFill>
          <a:blip r:embed="rId5"/>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1201878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a:t>
            </a:r>
            <a:r>
              <a:rPr lang="de-DE" sz="2600" dirty="0" err="1" smtClean="0"/>
              <a:t>SciWIn</a:t>
            </a:r>
            <a:r>
              <a:rPr lang="de-DE" sz="2600" dirty="0" smtClean="0"/>
              <a:t> </a:t>
            </a:r>
            <a:r>
              <a:rPr lang="de-DE" sz="2600" dirty="0" err="1" smtClean="0"/>
              <a:t>client</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11</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pic>
        <p:nvPicPr>
          <p:cNvPr id="12" name="Grafik 11"/>
          <p:cNvPicPr>
            <a:picLocks noChangeAspect="1"/>
          </p:cNvPicPr>
          <p:nvPr/>
        </p:nvPicPr>
        <p:blipFill>
          <a:blip r:embed="rId2"/>
          <a:stretch>
            <a:fillRect/>
          </a:stretch>
        </p:blipFill>
        <p:spPr>
          <a:xfrm>
            <a:off x="293597" y="6364099"/>
            <a:ext cx="3938357" cy="365792"/>
          </a:xfrm>
          <a:prstGeom prst="rect">
            <a:avLst/>
          </a:prstGeom>
        </p:spPr>
      </p:pic>
      <p:sp>
        <p:nvSpPr>
          <p:cNvPr id="9" name="Google Shape;843;p35">
            <a:extLst>
              <a:ext uri="{FF2B5EF4-FFF2-40B4-BE49-F238E27FC236}">
                <a16:creationId xmlns:a16="http://schemas.microsoft.com/office/drawing/2014/main" id="{71953C26-A6B2-05D4-28FC-796F49DC829C}"/>
              </a:ext>
            </a:extLst>
          </p:cNvPr>
          <p:cNvSpPr txBox="1">
            <a:spLocks/>
          </p:cNvSpPr>
          <p:nvPr/>
        </p:nvSpPr>
        <p:spPr>
          <a:xfrm>
            <a:off x="8610600" y="6326854"/>
            <a:ext cx="2743200" cy="365125"/>
          </a:xfrm>
          <a:prstGeom prst="rect">
            <a:avLst/>
          </a:prstGeom>
          <a:noFill/>
          <a:ln>
            <a:noFill/>
          </a:ln>
        </p:spPr>
        <p:txBody>
          <a:bodyPr spcFirstLastPara="1" vert="horz" wrap="square" lIns="91425" tIns="45700" rIns="91425" bIns="45700" rtlCol="0" anchor="ctr" anchorCtr="0">
            <a:noAutofit/>
          </a:bodyPr>
          <a:lstStyle>
            <a:defPPr>
              <a:defRPr lang="de-DE"/>
            </a:defPPr>
            <a:lvl1pPr marL="0" algn="r" defTabSz="914400" rtl="0" eaLnBrk="1" latinLnBrk="0" hangingPunct="1">
              <a:defRPr sz="1200" kern="1200">
                <a:solidFill>
                  <a:srgbClr val="74B549"/>
                </a:solidFill>
                <a:latin typeface="Fira Sans" panose="020B0503050000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ts val="1200"/>
            </a:pPr>
            <a:fld id="{00000000-1234-1234-1234-123412341234}" type="slidenum">
              <a:rPr lang="de-DE" smtClean="0"/>
              <a:pPr>
                <a:buSzPts val="1200"/>
              </a:pPr>
              <a:t>11</a:t>
            </a:fld>
            <a:endParaRPr lang="de-DE"/>
          </a:p>
        </p:txBody>
      </p:sp>
      <p:sp>
        <p:nvSpPr>
          <p:cNvPr id="10" name="Google Shape;844;p35">
            <a:extLst>
              <a:ext uri="{FF2B5EF4-FFF2-40B4-BE49-F238E27FC236}">
                <a16:creationId xmlns:a16="http://schemas.microsoft.com/office/drawing/2014/main" id="{ADDC4924-1C7B-C286-3D2C-F60BA5EFC938}"/>
              </a:ext>
            </a:extLst>
          </p:cNvPr>
          <p:cNvSpPr txBox="1">
            <a:spLocks noGrp="1"/>
          </p:cNvSpPr>
          <p:nvPr>
            <p:ph type="ftr" idx="4294967295"/>
          </p:nvPr>
        </p:nvSpPr>
        <p:spPr>
          <a:xfrm>
            <a:off x="4038600" y="631553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sz="1200">
                <a:solidFill>
                  <a:srgbClr val="74B549"/>
                </a:solidFill>
              </a:rPr>
              <a:t>www.fairagro.net</a:t>
            </a:r>
            <a:endParaRPr/>
          </a:p>
        </p:txBody>
      </p:sp>
      <p:pic>
        <p:nvPicPr>
          <p:cNvPr id="11" name="Picture 2">
            <a:extLst>
              <a:ext uri="{FF2B5EF4-FFF2-40B4-BE49-F238E27FC236}">
                <a16:creationId xmlns:a16="http://schemas.microsoft.com/office/drawing/2014/main" id="{75F4E707-6530-7CB4-AE98-25AF67748B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778" y="1271553"/>
            <a:ext cx="9259614" cy="51904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2">
            <a:extLst>
              <a:ext uri="{FF2B5EF4-FFF2-40B4-BE49-F238E27FC236}">
                <a16:creationId xmlns:a16="http://schemas.microsoft.com/office/drawing/2014/main" id="{3735D3BE-211D-647F-6C60-C13944FCD392}"/>
              </a:ext>
            </a:extLst>
          </p:cNvPr>
          <p:cNvSpPr txBox="1"/>
          <p:nvPr/>
        </p:nvSpPr>
        <p:spPr>
          <a:xfrm>
            <a:off x="9543392" y="5138561"/>
            <a:ext cx="2511974" cy="1323439"/>
          </a:xfrm>
          <a:prstGeom prst="rect">
            <a:avLst/>
          </a:prstGeom>
          <a:noFill/>
        </p:spPr>
        <p:txBody>
          <a:bodyPr wrap="square">
            <a:spAutoFit/>
          </a:bodyPr>
          <a:lstStyle/>
          <a:p>
            <a:r>
              <a:rPr lang="de-DE" sz="1000" dirty="0">
                <a:effectLst/>
                <a:latin typeface="Fira Sans" panose="020B0503050000020004" pitchFamily="34" charset="0"/>
              </a:rPr>
              <a:t>Broeg, T., Don, A., Gocht, A., Scholten, T., Taghizadeh-Mehrjardi, R., Erasmi, S., 2024. Using local ensemble models and Landsat bare soil composites for large-scale soil organic carbon maps in cropland. Geoderma 444, 116850. </a:t>
            </a:r>
            <a:r>
              <a:rPr lang="de-DE" sz="1000" dirty="0">
                <a:effectLst/>
                <a:latin typeface="Fira Sans" panose="020B0503050000020004" pitchFamily="34" charset="0"/>
                <a:hlinkClick r:id="rId4"/>
              </a:rPr>
              <a:t>https://doi.org/10.1016/j.geoderma.2024.116850</a:t>
            </a:r>
            <a:endParaRPr lang="de-DE" sz="1000" dirty="0">
              <a:effectLst/>
              <a:latin typeface="Fira Sans" panose="020B0503050000020004" pitchFamily="34" charset="0"/>
            </a:endParaRPr>
          </a:p>
        </p:txBody>
      </p:sp>
    </p:spTree>
    <p:extLst>
      <p:ext uri="{BB962C8B-B14F-4D97-AF65-F5344CB8AC3E}">
        <p14:creationId xmlns:p14="http://schemas.microsoft.com/office/powerpoint/2010/main" val="2762793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a:t>
            </a:r>
            <a:r>
              <a:rPr lang="de-DE" sz="2600" dirty="0" err="1" smtClean="0"/>
              <a:t>SciWIn</a:t>
            </a:r>
            <a:r>
              <a:rPr lang="de-DE" sz="2600" dirty="0" smtClean="0"/>
              <a:t> </a:t>
            </a:r>
            <a:r>
              <a:rPr lang="de-DE" sz="2600" dirty="0" err="1" smtClean="0"/>
              <a:t>client</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12</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pic>
        <p:nvPicPr>
          <p:cNvPr id="12" name="Grafik 11"/>
          <p:cNvPicPr>
            <a:picLocks noChangeAspect="1"/>
          </p:cNvPicPr>
          <p:nvPr/>
        </p:nvPicPr>
        <p:blipFill>
          <a:blip r:embed="rId2"/>
          <a:stretch>
            <a:fillRect/>
          </a:stretch>
        </p:blipFill>
        <p:spPr>
          <a:xfrm>
            <a:off x="293597" y="6364099"/>
            <a:ext cx="3938357" cy="365792"/>
          </a:xfrm>
          <a:prstGeom prst="rect">
            <a:avLst/>
          </a:prstGeom>
        </p:spPr>
      </p:pic>
      <p:sp>
        <p:nvSpPr>
          <p:cNvPr id="9" name="Google Shape;843;p35">
            <a:extLst>
              <a:ext uri="{FF2B5EF4-FFF2-40B4-BE49-F238E27FC236}">
                <a16:creationId xmlns:a16="http://schemas.microsoft.com/office/drawing/2014/main" id="{71953C26-A6B2-05D4-28FC-796F49DC829C}"/>
              </a:ext>
            </a:extLst>
          </p:cNvPr>
          <p:cNvSpPr txBox="1">
            <a:spLocks/>
          </p:cNvSpPr>
          <p:nvPr/>
        </p:nvSpPr>
        <p:spPr>
          <a:xfrm>
            <a:off x="8610600" y="6326854"/>
            <a:ext cx="2743200" cy="365125"/>
          </a:xfrm>
          <a:prstGeom prst="rect">
            <a:avLst/>
          </a:prstGeom>
          <a:noFill/>
          <a:ln>
            <a:noFill/>
          </a:ln>
        </p:spPr>
        <p:txBody>
          <a:bodyPr spcFirstLastPara="1" vert="horz" wrap="square" lIns="91425" tIns="45700" rIns="91425" bIns="45700" rtlCol="0" anchor="ctr" anchorCtr="0">
            <a:noAutofit/>
          </a:bodyPr>
          <a:lstStyle>
            <a:defPPr>
              <a:defRPr lang="de-DE"/>
            </a:defPPr>
            <a:lvl1pPr marL="0" algn="r" defTabSz="914400" rtl="0" eaLnBrk="1" latinLnBrk="0" hangingPunct="1">
              <a:defRPr sz="1200" kern="1200">
                <a:solidFill>
                  <a:srgbClr val="74B549"/>
                </a:solidFill>
                <a:latin typeface="Fira Sans" panose="020B0503050000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ts val="1200"/>
            </a:pPr>
            <a:fld id="{00000000-1234-1234-1234-123412341234}" type="slidenum">
              <a:rPr lang="de-DE" smtClean="0"/>
              <a:pPr>
                <a:buSzPts val="1200"/>
              </a:pPr>
              <a:t>12</a:t>
            </a:fld>
            <a:endParaRPr lang="de-DE"/>
          </a:p>
        </p:txBody>
      </p:sp>
      <p:sp>
        <p:nvSpPr>
          <p:cNvPr id="10" name="Google Shape;844;p35">
            <a:extLst>
              <a:ext uri="{FF2B5EF4-FFF2-40B4-BE49-F238E27FC236}">
                <a16:creationId xmlns:a16="http://schemas.microsoft.com/office/drawing/2014/main" id="{ADDC4924-1C7B-C286-3D2C-F60BA5EFC938}"/>
              </a:ext>
            </a:extLst>
          </p:cNvPr>
          <p:cNvSpPr txBox="1">
            <a:spLocks noGrp="1"/>
          </p:cNvSpPr>
          <p:nvPr>
            <p:ph type="ftr" idx="4294967295"/>
          </p:nvPr>
        </p:nvSpPr>
        <p:spPr>
          <a:xfrm>
            <a:off x="4038600" y="631553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sz="1200">
                <a:solidFill>
                  <a:srgbClr val="74B549"/>
                </a:solidFill>
              </a:rPr>
              <a:t>www.fairagro.net</a:t>
            </a:r>
            <a:endParaRPr/>
          </a:p>
        </p:txBody>
      </p:sp>
      <p:pic>
        <p:nvPicPr>
          <p:cNvPr id="14" name="Picture 2">
            <a:extLst>
              <a:ext uri="{FF2B5EF4-FFF2-40B4-BE49-F238E27FC236}">
                <a16:creationId xmlns:a16="http://schemas.microsoft.com/office/drawing/2014/main" id="{D896705C-B857-00C1-78B0-DB81EB77A67A}"/>
              </a:ext>
            </a:extLst>
          </p:cNvPr>
          <p:cNvPicPr>
            <a:picLocks noChangeAspect="1"/>
          </p:cNvPicPr>
          <p:nvPr/>
        </p:nvPicPr>
        <p:blipFill>
          <a:blip r:embed="rId3"/>
          <a:stretch>
            <a:fillRect/>
          </a:stretch>
        </p:blipFill>
        <p:spPr>
          <a:xfrm rot="16200000">
            <a:off x="1820243" y="-203668"/>
            <a:ext cx="5064189" cy="7974207"/>
          </a:xfrm>
          <a:prstGeom prst="rect">
            <a:avLst/>
          </a:prstGeom>
        </p:spPr>
      </p:pic>
      <p:sp>
        <p:nvSpPr>
          <p:cNvPr id="15" name="TextBox 5">
            <a:extLst>
              <a:ext uri="{FF2B5EF4-FFF2-40B4-BE49-F238E27FC236}">
                <a16:creationId xmlns:a16="http://schemas.microsoft.com/office/drawing/2014/main" id="{79B0615C-9A94-991B-C812-BF93A6D59673}"/>
              </a:ext>
            </a:extLst>
          </p:cNvPr>
          <p:cNvSpPr txBox="1"/>
          <p:nvPr/>
        </p:nvSpPr>
        <p:spPr>
          <a:xfrm>
            <a:off x="8915402" y="1251340"/>
            <a:ext cx="2911365" cy="1569660"/>
          </a:xfrm>
          <a:prstGeom prst="rect">
            <a:avLst/>
          </a:prstGeom>
          <a:noFill/>
        </p:spPr>
        <p:txBody>
          <a:bodyPr wrap="square">
            <a:spAutoFit/>
          </a:bodyPr>
          <a:lstStyle/>
          <a:p>
            <a:r>
              <a:rPr lang="en-GB" sz="1600" b="1" dirty="0" err="1">
                <a:effectLst/>
                <a:latin typeface="Fira Sans" panose="020B0503050000020004" pitchFamily="34" charset="0"/>
                <a:ea typeface="Fira Sans" panose="020B0503050000020004" pitchFamily="34" charset="0"/>
                <a:cs typeface="Fira Sans" panose="020B0503050000020004" pitchFamily="34" charset="0"/>
              </a:rPr>
              <a:t>ReUseDSM</a:t>
            </a:r>
            <a:r>
              <a:rPr lang="en-GB" sz="1600" dirty="0">
                <a:latin typeface="Fira Sans" panose="020B0503050000020004" pitchFamily="34" charset="0"/>
                <a:ea typeface="Fira Sans" panose="020B0503050000020004" pitchFamily="34" charset="0"/>
                <a:cs typeface="Fira Sans" panose="020B0503050000020004" pitchFamily="34" charset="0"/>
              </a:rPr>
              <a:t>: </a:t>
            </a:r>
            <a:r>
              <a:rPr lang="en-GB" sz="1600" dirty="0">
                <a:effectLst/>
                <a:latin typeface="Fira Sans" panose="020B0503050000020004" pitchFamily="34" charset="0"/>
                <a:ea typeface="Fira Sans" panose="020B0503050000020004" pitchFamily="34" charset="0"/>
                <a:cs typeface="Fira Sans" panose="020B0503050000020004" pitchFamily="34" charset="0"/>
              </a:rPr>
              <a:t>Boosting the re-usability of Digital Soil Mapping products: A blueprint for the reproducible creation of FAIR data-quality information</a:t>
            </a:r>
            <a:endParaRPr lang="de-DE" sz="1600" dirty="0"/>
          </a:p>
        </p:txBody>
      </p:sp>
      <p:sp>
        <p:nvSpPr>
          <p:cNvPr id="16" name="Rechteck 2">
            <a:extLst>
              <a:ext uri="{FF2B5EF4-FFF2-40B4-BE49-F238E27FC236}">
                <a16:creationId xmlns:a16="http://schemas.microsoft.com/office/drawing/2014/main" id="{46FD1152-FB05-67CE-C0C0-185F11305F76}"/>
              </a:ext>
            </a:extLst>
          </p:cNvPr>
          <p:cNvSpPr/>
          <p:nvPr/>
        </p:nvSpPr>
        <p:spPr>
          <a:xfrm>
            <a:off x="8886498" y="4501654"/>
            <a:ext cx="3058760" cy="1815882"/>
          </a:xfrm>
          <a:prstGeom prst="rect">
            <a:avLst/>
          </a:prstGeom>
        </p:spPr>
        <p:txBody>
          <a:bodyPr wrap="square">
            <a:spAutoFit/>
          </a:bodyPr>
          <a:lstStyle/>
          <a:p>
            <a:r>
              <a:rPr lang="en-US" sz="1600" b="1" dirty="0">
                <a:latin typeface="Fira Sans" panose="020B0503050000020004" pitchFamily="34" charset="0"/>
              </a:rPr>
              <a:t>RDI</a:t>
            </a:r>
            <a:r>
              <a:rPr lang="en-US" sz="1600" dirty="0">
                <a:latin typeface="Fira Sans" panose="020B0503050000020004" pitchFamily="34" charset="0"/>
              </a:rPr>
              <a:t> - </a:t>
            </a:r>
            <a:r>
              <a:rPr lang="en-US" sz="1600" dirty="0" err="1">
                <a:latin typeface="Fira Sans" panose="020B0503050000020004" pitchFamily="34" charset="0"/>
              </a:rPr>
              <a:t>FAIRagro</a:t>
            </a:r>
            <a:r>
              <a:rPr lang="en-US" sz="1600" dirty="0">
                <a:latin typeface="Fira Sans" panose="020B0503050000020004" pitchFamily="34" charset="0"/>
              </a:rPr>
              <a:t>-connected research data infrastructure</a:t>
            </a:r>
          </a:p>
          <a:p>
            <a:r>
              <a:rPr lang="en-US" sz="1600" b="1" dirty="0">
                <a:latin typeface="Fira Sans" panose="020B0503050000020004" pitchFamily="34" charset="0"/>
              </a:rPr>
              <a:t>DSM</a:t>
            </a:r>
            <a:r>
              <a:rPr lang="en-US" sz="1600" dirty="0">
                <a:latin typeface="Fira Sans" panose="020B0503050000020004" pitchFamily="34" charset="0"/>
              </a:rPr>
              <a:t> – Digital Soil Mapping</a:t>
            </a:r>
          </a:p>
          <a:p>
            <a:r>
              <a:rPr lang="en-US" sz="1600" b="1" dirty="0">
                <a:latin typeface="Fira Sans" panose="020B0503050000020004" pitchFamily="34" charset="0"/>
              </a:rPr>
              <a:t>FDO</a:t>
            </a:r>
            <a:r>
              <a:rPr lang="en-US" sz="1600" dirty="0">
                <a:latin typeface="Fira Sans" panose="020B0503050000020004" pitchFamily="34" charset="0"/>
              </a:rPr>
              <a:t> – Fair Digital Objects -&gt; Provenance Run Crates -&gt; Annotated Research Contexts (ARCs)</a:t>
            </a:r>
            <a:endParaRPr lang="de-DE" sz="1600" dirty="0">
              <a:latin typeface="Fira Sans" panose="020B0503050000020004" pitchFamily="34" charset="0"/>
            </a:endParaRPr>
          </a:p>
        </p:txBody>
      </p:sp>
      <p:sp>
        <p:nvSpPr>
          <p:cNvPr id="17" name="Rechteck 4">
            <a:extLst>
              <a:ext uri="{FF2B5EF4-FFF2-40B4-BE49-F238E27FC236}">
                <a16:creationId xmlns:a16="http://schemas.microsoft.com/office/drawing/2014/main" id="{471F9A1C-D8CE-52DD-2DCD-A44F7404DD10}"/>
              </a:ext>
            </a:extLst>
          </p:cNvPr>
          <p:cNvSpPr/>
          <p:nvPr/>
        </p:nvSpPr>
        <p:spPr>
          <a:xfrm>
            <a:off x="8915402" y="3670657"/>
            <a:ext cx="3087665" cy="830997"/>
          </a:xfrm>
          <a:prstGeom prst="rect">
            <a:avLst/>
          </a:prstGeom>
        </p:spPr>
        <p:txBody>
          <a:bodyPr wrap="square">
            <a:spAutoFit/>
          </a:bodyPr>
          <a:lstStyle/>
          <a:p>
            <a:r>
              <a:rPr lang="de-DE" sz="1600" b="1" dirty="0">
                <a:latin typeface="Fira Sans" panose="020B0503050000020004" pitchFamily="34" charset="0"/>
              </a:rPr>
              <a:t>Scientific Workflow Infrastructure </a:t>
            </a:r>
          </a:p>
          <a:p>
            <a:r>
              <a:rPr lang="de-DE" sz="1600" b="1" dirty="0">
                <a:latin typeface="Fira Sans" panose="020B0503050000020004" pitchFamily="34" charset="0"/>
              </a:rPr>
              <a:t> (</a:t>
            </a:r>
            <a:r>
              <a:rPr lang="de-DE" sz="1600" b="1" dirty="0" err="1">
                <a:latin typeface="Fira Sans" panose="020B0503050000020004" pitchFamily="34" charset="0"/>
              </a:rPr>
              <a:t>SciWin</a:t>
            </a:r>
            <a:r>
              <a:rPr lang="de-DE" sz="1600" b="1" dirty="0">
                <a:latin typeface="Fira Sans" panose="020B0503050000020004" pitchFamily="34" charset="0"/>
              </a:rPr>
              <a:t>) Client </a:t>
            </a:r>
          </a:p>
        </p:txBody>
      </p:sp>
    </p:spTree>
    <p:extLst>
      <p:ext uri="{BB962C8B-B14F-4D97-AF65-F5344CB8AC3E}">
        <p14:creationId xmlns:p14="http://schemas.microsoft.com/office/powerpoint/2010/main" val="15186229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bgerundetes Rechteck 7"/>
          <p:cNvSpPr/>
          <p:nvPr/>
        </p:nvSpPr>
        <p:spPr>
          <a:xfrm>
            <a:off x="568440" y="1323975"/>
            <a:ext cx="9004185" cy="3571875"/>
          </a:xfrm>
          <a:prstGeom prst="roundRect">
            <a:avLst>
              <a:gd name="adj" fmla="val 394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469231" y="508802"/>
            <a:ext cx="8656721" cy="1131661"/>
          </a:xfrm>
        </p:spPr>
        <p:txBody>
          <a:bodyPr/>
          <a:lstStyle/>
          <a:p>
            <a:r>
              <a:rPr lang="de-DE" sz="2600" dirty="0" err="1" smtClean="0"/>
              <a:t>FAIRagro</a:t>
            </a:r>
            <a:r>
              <a:rPr lang="de-DE" sz="2600" dirty="0"/>
              <a:t>: </a:t>
            </a:r>
            <a:r>
              <a:rPr lang="de-DE" sz="2600" dirty="0" err="1" smtClean="0"/>
              <a:t>Shortening</a:t>
            </a:r>
            <a:r>
              <a:rPr lang="de-DE" sz="2600" dirty="0" smtClean="0"/>
              <a:t> </a:t>
            </a:r>
            <a:r>
              <a:rPr lang="de-DE" sz="2600" dirty="0" err="1"/>
              <a:t>the</a:t>
            </a:r>
            <a:r>
              <a:rPr lang="de-DE" sz="2600" dirty="0"/>
              <a:t> </a:t>
            </a:r>
            <a:r>
              <a:rPr lang="de-DE" sz="2600" dirty="0" smtClean="0"/>
              <a:t>FAIR </a:t>
            </a:r>
            <a:r>
              <a:rPr lang="de-DE" sz="2600" dirty="0" err="1" smtClean="0"/>
              <a:t>learning</a:t>
            </a:r>
            <a:r>
              <a:rPr lang="de-DE" sz="2600" dirty="0" smtClean="0"/>
              <a:t> </a:t>
            </a:r>
            <a:r>
              <a:rPr lang="de-DE" sz="2600" dirty="0" err="1"/>
              <a:t>curve</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13</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sp>
        <p:nvSpPr>
          <p:cNvPr id="50" name="TextBox 8">
            <a:extLst>
              <a:ext uri="{FF2B5EF4-FFF2-40B4-BE49-F238E27FC236}">
                <a16:creationId xmlns:a16="http://schemas.microsoft.com/office/drawing/2014/main" id="{269111A9-7E7B-7373-CA0B-796E6232568D}"/>
              </a:ext>
            </a:extLst>
          </p:cNvPr>
          <p:cNvSpPr txBox="1"/>
          <p:nvPr/>
        </p:nvSpPr>
        <p:spPr>
          <a:xfrm>
            <a:off x="5654040" y="4365794"/>
            <a:ext cx="3944983" cy="553998"/>
          </a:xfrm>
          <a:prstGeom prst="rect">
            <a:avLst/>
          </a:prstGeom>
          <a:noFill/>
        </p:spPr>
        <p:txBody>
          <a:bodyPr wrap="square">
            <a:spAutoFit/>
          </a:bodyPr>
          <a:lstStyle/>
          <a:p>
            <a:r>
              <a:rPr lang="en-US" sz="1000" dirty="0" err="1">
                <a:latin typeface="Fira Sans" panose="020B0503050000020004" pitchFamily="34" charset="0"/>
              </a:rPr>
              <a:t>Schuetze</a:t>
            </a:r>
            <a:r>
              <a:rPr lang="en-US" sz="1000" dirty="0">
                <a:latin typeface="Fira Sans" panose="020B0503050000020004" pitchFamily="34" charset="0"/>
              </a:rPr>
              <a:t>, </a:t>
            </a:r>
            <a:r>
              <a:rPr lang="en-US" sz="1000" dirty="0" smtClean="0">
                <a:latin typeface="Fira Sans" panose="020B0503050000020004" pitchFamily="34" charset="0"/>
              </a:rPr>
              <a:t>B.A., 2024. A </a:t>
            </a:r>
            <a:r>
              <a:rPr lang="en-US" sz="1000" dirty="0">
                <a:latin typeface="Fira Sans" panose="020B0503050000020004" pitchFamily="34" charset="0"/>
              </a:rPr>
              <a:t>Computational Model of School Achievement. </a:t>
            </a:r>
            <a:r>
              <a:rPr lang="en-US" sz="1000" dirty="0" err="1">
                <a:latin typeface="Fira Sans" panose="020B0503050000020004" pitchFamily="34" charset="0"/>
              </a:rPr>
              <a:t>Educ</a:t>
            </a:r>
            <a:r>
              <a:rPr lang="en-US" sz="1000" dirty="0">
                <a:latin typeface="Fira Sans" panose="020B0503050000020004" pitchFamily="34" charset="0"/>
              </a:rPr>
              <a:t> </a:t>
            </a:r>
            <a:r>
              <a:rPr lang="en-US" sz="1000" dirty="0" err="1">
                <a:latin typeface="Fira Sans" panose="020B0503050000020004" pitchFamily="34" charset="0"/>
              </a:rPr>
              <a:t>Psychol</a:t>
            </a:r>
            <a:r>
              <a:rPr lang="en-US" sz="1000" dirty="0">
                <a:latin typeface="Fira Sans" panose="020B0503050000020004" pitchFamily="34" charset="0"/>
              </a:rPr>
              <a:t> Rev 36, 18 (2024). </a:t>
            </a:r>
            <a:r>
              <a:rPr lang="en-US" sz="1000" dirty="0">
                <a:latin typeface="Fira Sans" panose="020B0503050000020004" pitchFamily="34" charset="0"/>
                <a:hlinkClick r:id="rId2"/>
              </a:rPr>
              <a:t>https://</a:t>
            </a:r>
            <a:r>
              <a:rPr lang="en-US" sz="1000" dirty="0" smtClean="0">
                <a:latin typeface="Fira Sans" panose="020B0503050000020004" pitchFamily="34" charset="0"/>
                <a:hlinkClick r:id="rId2"/>
              </a:rPr>
              <a:t>doi.org/10.1007/s10648-024-09853-6</a:t>
            </a:r>
            <a:endParaRPr lang="en-US" sz="1000" dirty="0" smtClean="0">
              <a:latin typeface="Fira Sans" panose="020B0503050000020004" pitchFamily="34" charset="0"/>
            </a:endParaRPr>
          </a:p>
        </p:txBody>
      </p:sp>
      <p:pic>
        <p:nvPicPr>
          <p:cNvPr id="3" name="Grafik 2"/>
          <p:cNvPicPr>
            <a:picLocks noChangeAspect="1"/>
          </p:cNvPicPr>
          <p:nvPr/>
        </p:nvPicPr>
        <p:blipFill>
          <a:blip r:embed="rId3"/>
          <a:stretch>
            <a:fillRect/>
          </a:stretch>
        </p:blipFill>
        <p:spPr>
          <a:xfrm>
            <a:off x="976118" y="1499679"/>
            <a:ext cx="4448161" cy="2861470"/>
          </a:xfrm>
          <a:prstGeom prst="rect">
            <a:avLst/>
          </a:prstGeom>
        </p:spPr>
      </p:pic>
      <p:pic>
        <p:nvPicPr>
          <p:cNvPr id="11" name="Grafik 10"/>
          <p:cNvPicPr>
            <a:picLocks noChangeAspect="1"/>
          </p:cNvPicPr>
          <p:nvPr/>
        </p:nvPicPr>
        <p:blipFill>
          <a:blip r:embed="rId4"/>
          <a:stretch>
            <a:fillRect/>
          </a:stretch>
        </p:blipFill>
        <p:spPr>
          <a:xfrm>
            <a:off x="293597" y="6364099"/>
            <a:ext cx="3938357" cy="365792"/>
          </a:xfrm>
          <a:prstGeom prst="rect">
            <a:avLst/>
          </a:prstGeom>
        </p:spPr>
      </p:pic>
      <p:pic>
        <p:nvPicPr>
          <p:cNvPr id="12" name="Grafik 11"/>
          <p:cNvPicPr>
            <a:picLocks noChangeAspect="1"/>
          </p:cNvPicPr>
          <p:nvPr/>
        </p:nvPicPr>
        <p:blipFill>
          <a:blip r:embed="rId5"/>
          <a:stretch>
            <a:fillRect/>
          </a:stretch>
        </p:blipFill>
        <p:spPr>
          <a:xfrm>
            <a:off x="568440" y="4995308"/>
            <a:ext cx="9004185" cy="1320907"/>
          </a:xfrm>
          <a:prstGeom prst="rect">
            <a:avLst/>
          </a:prstGeom>
        </p:spPr>
      </p:pic>
      <p:sp>
        <p:nvSpPr>
          <p:cNvPr id="7" name="Textfeld 6"/>
          <p:cNvSpPr txBox="1"/>
          <p:nvPr/>
        </p:nvSpPr>
        <p:spPr>
          <a:xfrm>
            <a:off x="1409700" y="4451403"/>
            <a:ext cx="4244340" cy="338554"/>
          </a:xfrm>
          <a:prstGeom prst="rect">
            <a:avLst/>
          </a:prstGeom>
          <a:noFill/>
        </p:spPr>
        <p:txBody>
          <a:bodyPr wrap="square" rtlCol="0">
            <a:spAutoFit/>
          </a:bodyPr>
          <a:lstStyle/>
          <a:p>
            <a:r>
              <a:rPr lang="de-DE" sz="1600" dirty="0" smtClean="0"/>
              <a:t>Numbers </a:t>
            </a:r>
            <a:r>
              <a:rPr lang="de-DE" sz="1600" dirty="0" err="1" smtClean="0"/>
              <a:t>of</a:t>
            </a:r>
            <a:r>
              <a:rPr lang="de-DE" sz="1600" dirty="0" smtClean="0"/>
              <a:t> </a:t>
            </a:r>
            <a:r>
              <a:rPr lang="de-DE" sz="1600" dirty="0" err="1" smtClean="0"/>
              <a:t>hours</a:t>
            </a:r>
            <a:r>
              <a:rPr lang="de-DE" sz="1600" dirty="0" smtClean="0"/>
              <a:t> </a:t>
            </a:r>
            <a:r>
              <a:rPr lang="de-DE" sz="1600" dirty="0" err="1" smtClean="0"/>
              <a:t>spent</a:t>
            </a:r>
            <a:r>
              <a:rPr lang="de-DE" sz="1600" dirty="0" smtClean="0"/>
              <a:t> </a:t>
            </a:r>
            <a:r>
              <a:rPr lang="de-DE" sz="1600" dirty="0" err="1" smtClean="0"/>
              <a:t>learning</a:t>
            </a:r>
            <a:r>
              <a:rPr lang="de-DE" sz="1600" dirty="0" smtClean="0"/>
              <a:t> </a:t>
            </a:r>
            <a:r>
              <a:rPr lang="de-DE" sz="1600" dirty="0" err="1" smtClean="0"/>
              <a:t>to</a:t>
            </a:r>
            <a:r>
              <a:rPr lang="de-DE" sz="1600" dirty="0" smtClean="0"/>
              <a:t> </a:t>
            </a:r>
            <a:r>
              <a:rPr lang="de-DE" sz="1600" dirty="0" err="1" smtClean="0"/>
              <a:t>be</a:t>
            </a:r>
            <a:r>
              <a:rPr lang="de-DE" sz="1600" dirty="0" smtClean="0"/>
              <a:t> FAIR</a:t>
            </a:r>
            <a:endParaRPr lang="de-DE" sz="1600" dirty="0"/>
          </a:p>
        </p:txBody>
      </p:sp>
      <p:sp>
        <p:nvSpPr>
          <p:cNvPr id="14" name="Textfeld 13"/>
          <p:cNvSpPr txBox="1"/>
          <p:nvPr/>
        </p:nvSpPr>
        <p:spPr>
          <a:xfrm rot="16200000">
            <a:off x="-367889" y="2614375"/>
            <a:ext cx="2211215" cy="338554"/>
          </a:xfrm>
          <a:prstGeom prst="rect">
            <a:avLst/>
          </a:prstGeom>
          <a:noFill/>
        </p:spPr>
        <p:txBody>
          <a:bodyPr wrap="square" rtlCol="0">
            <a:spAutoFit/>
          </a:bodyPr>
          <a:lstStyle/>
          <a:p>
            <a:r>
              <a:rPr lang="de-DE" sz="1600" dirty="0" smtClean="0"/>
              <a:t>FAIR </a:t>
            </a:r>
            <a:r>
              <a:rPr lang="de-DE" sz="1600" dirty="0" err="1" smtClean="0"/>
              <a:t>data</a:t>
            </a:r>
            <a:r>
              <a:rPr lang="de-DE" sz="1600" dirty="0" smtClean="0"/>
              <a:t> </a:t>
            </a:r>
            <a:r>
              <a:rPr lang="de-DE" sz="1600" dirty="0" err="1" smtClean="0"/>
              <a:t>description</a:t>
            </a:r>
            <a:endParaRPr lang="de-DE" sz="1600" dirty="0"/>
          </a:p>
        </p:txBody>
      </p:sp>
      <p:sp>
        <p:nvSpPr>
          <p:cNvPr id="10" name="Rechteck 9"/>
          <p:cNvSpPr/>
          <p:nvPr/>
        </p:nvSpPr>
        <p:spPr>
          <a:xfrm>
            <a:off x="6062811" y="2379408"/>
            <a:ext cx="3510641" cy="1384995"/>
          </a:xfrm>
          <a:prstGeom prst="rect">
            <a:avLst/>
          </a:prstGeom>
        </p:spPr>
        <p:txBody>
          <a:bodyPr wrap="none">
            <a:spAutoFit/>
          </a:bodyPr>
          <a:lstStyle/>
          <a:p>
            <a:r>
              <a:rPr lang="de-DE" sz="2800" dirty="0" smtClean="0">
                <a:solidFill>
                  <a:srgbClr val="FF0000"/>
                </a:solidFill>
              </a:rPr>
              <a:t>Tools</a:t>
            </a:r>
          </a:p>
          <a:p>
            <a:r>
              <a:rPr lang="de-DE" sz="2800" dirty="0" smtClean="0">
                <a:solidFill>
                  <a:srgbClr val="FF0000"/>
                </a:solidFill>
              </a:rPr>
              <a:t>Best Practice </a:t>
            </a:r>
            <a:r>
              <a:rPr lang="de-DE" sz="2800" dirty="0" err="1" smtClean="0">
                <a:solidFill>
                  <a:srgbClr val="FF0000"/>
                </a:solidFill>
              </a:rPr>
              <a:t>Examples</a:t>
            </a:r>
            <a:endParaRPr lang="de-DE" sz="2800" dirty="0" smtClean="0">
              <a:solidFill>
                <a:srgbClr val="FF0000"/>
              </a:solidFill>
            </a:endParaRPr>
          </a:p>
          <a:p>
            <a:r>
              <a:rPr lang="de-DE" sz="2800" dirty="0" smtClean="0">
                <a:solidFill>
                  <a:srgbClr val="FF0000"/>
                </a:solidFill>
              </a:rPr>
              <a:t>…</a:t>
            </a:r>
            <a:endParaRPr lang="de-DE" sz="2800" dirty="0">
              <a:solidFill>
                <a:srgbClr val="FF0000"/>
              </a:solidFill>
            </a:endParaRPr>
          </a:p>
        </p:txBody>
      </p:sp>
      <p:sp>
        <p:nvSpPr>
          <p:cNvPr id="13" name="Pfeil nach rechts 12"/>
          <p:cNvSpPr/>
          <p:nvPr/>
        </p:nvSpPr>
        <p:spPr>
          <a:xfrm flipH="1">
            <a:off x="5424279" y="2589960"/>
            <a:ext cx="719016" cy="547090"/>
          </a:xfrm>
          <a:prstGeom prst="rightArrow">
            <a:avLst>
              <a:gd name="adj1" fmla="val 28103"/>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6370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en-US" sz="2600" dirty="0"/>
              <a:t>FAIRagro domain: scales, disciplines and data categories</a:t>
            </a:r>
            <a:endParaRPr lang="de-DE" sz="2600" dirty="0"/>
          </a:p>
        </p:txBody>
      </p:sp>
      <p:sp>
        <p:nvSpPr>
          <p:cNvPr id="4" name="Datumsplatzhalter 3"/>
          <p:cNvSpPr>
            <a:spLocks noGrp="1"/>
          </p:cNvSpPr>
          <p:nvPr>
            <p:ph type="dt" sz="half" idx="10"/>
          </p:nvPr>
        </p:nvSpPr>
        <p:spPr/>
        <p:txBody>
          <a:bodyPr/>
          <a:lstStyle/>
          <a:p>
            <a:fld id="{C4AFB880-ACFC-4763-9A78-05846C8079AA}" type="datetime1">
              <a:rPr lang="de-DE" smtClean="0"/>
              <a:t>30.04.2025</a:t>
            </a:fld>
            <a:endParaRPr lang="de-DE"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2</a:t>
            </a:fld>
            <a:endParaRPr lang="de-DE" dirty="0"/>
          </a:p>
        </p:txBody>
      </p:sp>
      <p:sp>
        <p:nvSpPr>
          <p:cNvPr id="35" name="Google Shape;100;p7"/>
          <p:cNvSpPr/>
          <p:nvPr/>
        </p:nvSpPr>
        <p:spPr>
          <a:xfrm>
            <a:off x="478367" y="1945956"/>
            <a:ext cx="11377200" cy="955500"/>
          </a:xfrm>
          <a:prstGeom prst="rect">
            <a:avLst/>
          </a:prstGeom>
          <a:noFill/>
          <a:ln>
            <a:noFill/>
          </a:ln>
        </p:spPr>
        <p:txBody>
          <a:bodyPr spcFirstLastPara="1" wrap="square" lIns="91425" tIns="45700" rIns="91425" bIns="45700" anchor="ctr" anchorCtr="0">
            <a:noAutofit/>
          </a:bodyPr>
          <a:lstStyle/>
          <a:p>
            <a:pPr marL="12066" lvl="0">
              <a:buClr>
                <a:srgbClr val="000000"/>
              </a:buClr>
              <a:buSzPts val="2000"/>
            </a:pPr>
            <a:r>
              <a:rPr lang="en-US" sz="1600" b="1" dirty="0">
                <a:solidFill>
                  <a:srgbClr val="74B549"/>
                </a:solidFill>
                <a:latin typeface="Fira Sans Medium" panose="020B0603050000020004" pitchFamily="34" charset="0"/>
                <a:ea typeface="+mj-ea"/>
                <a:cs typeface="+mj-cs"/>
                <a:sym typeface="Quattrocento Sans"/>
              </a:rPr>
              <a:t>FAIR data for </a:t>
            </a:r>
            <a:r>
              <a:rPr lang="en-US" sz="1600" b="1" dirty="0" err="1">
                <a:solidFill>
                  <a:srgbClr val="74B549"/>
                </a:solidFill>
                <a:latin typeface="Fira Sans Medium" panose="020B0603050000020004" pitchFamily="34" charset="0"/>
                <a:ea typeface="+mj-ea"/>
                <a:cs typeface="+mj-cs"/>
                <a:sym typeface="Quattrocento Sans"/>
              </a:rPr>
              <a:t>agrosystem</a:t>
            </a:r>
            <a:r>
              <a:rPr lang="en-US" sz="1600" b="1" dirty="0">
                <a:solidFill>
                  <a:srgbClr val="74B549"/>
                </a:solidFill>
                <a:latin typeface="Fira Sans Medium" panose="020B0603050000020004" pitchFamily="34" charset="0"/>
                <a:ea typeface="+mj-ea"/>
                <a:cs typeface="+mj-cs"/>
                <a:sym typeface="Quattrocento Sans"/>
              </a:rPr>
              <a:t> </a:t>
            </a:r>
            <a:r>
              <a:rPr lang="en-US" sz="1600" b="1" dirty="0" smtClean="0">
                <a:solidFill>
                  <a:srgbClr val="74B549"/>
                </a:solidFill>
                <a:latin typeface="Fira Sans Medium" panose="020B0603050000020004" pitchFamily="34" charset="0"/>
                <a:ea typeface="+mj-ea"/>
                <a:cs typeface="+mj-cs"/>
                <a:sym typeface="Quattrocento Sans"/>
              </a:rPr>
              <a:t>research</a:t>
            </a:r>
            <a:r>
              <a:rPr lang="de-DE" sz="1600" dirty="0" smtClean="0">
                <a:solidFill>
                  <a:srgbClr val="74B549"/>
                </a:solidFill>
                <a:latin typeface="Fira Sans Medium" panose="020B0603050000020004" pitchFamily="34" charset="0"/>
                <a:ea typeface="+mj-ea"/>
                <a:cs typeface="+mj-cs"/>
                <a:sym typeface="Quattrocento Sans"/>
              </a:rPr>
              <a:t>:</a:t>
            </a:r>
            <a:r>
              <a:rPr lang="de-DE" sz="1600" b="1" dirty="0" smtClean="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Crop</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production</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ecosystems</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and</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landscapes</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whose</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sustainable</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management</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and</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development</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are</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based</a:t>
            </a:r>
            <a:r>
              <a:rPr lang="de-DE" sz="1600" dirty="0">
                <a:solidFill>
                  <a:srgbClr val="74B549"/>
                </a:solidFill>
                <a:latin typeface="Fira Sans" panose="020B0503050000020004" pitchFamily="34" charset="0"/>
                <a:ea typeface="+mj-ea"/>
                <a:cs typeface="+mj-cs"/>
                <a:sym typeface="Quattrocento Sans"/>
              </a:rPr>
              <a:t> on </a:t>
            </a:r>
            <a:r>
              <a:rPr lang="de-DE" sz="1600" dirty="0" err="1">
                <a:solidFill>
                  <a:srgbClr val="74B549"/>
                </a:solidFill>
                <a:latin typeface="Fira Sans" panose="020B0503050000020004" pitchFamily="34" charset="0"/>
                <a:ea typeface="+mj-ea"/>
                <a:cs typeface="+mj-cs"/>
                <a:sym typeface="Quattrocento Sans"/>
              </a:rPr>
              <a:t>systems</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understanding</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of</a:t>
            </a:r>
            <a:r>
              <a:rPr lang="de-DE" sz="1600" dirty="0">
                <a:solidFill>
                  <a:srgbClr val="74B549"/>
                </a:solidFill>
                <a:latin typeface="Fira Sans" panose="020B0503050000020004" pitchFamily="34" charset="0"/>
                <a:ea typeface="+mj-ea"/>
                <a:cs typeface="+mj-cs"/>
                <a:sym typeface="Quattrocento Sans"/>
              </a:rPr>
              <a:t> plant-</a:t>
            </a:r>
            <a:r>
              <a:rPr lang="de-DE" sz="1600" dirty="0" err="1">
                <a:solidFill>
                  <a:srgbClr val="74B549"/>
                </a:solidFill>
                <a:latin typeface="Fira Sans" panose="020B0503050000020004" pitchFamily="34" charset="0"/>
                <a:ea typeface="+mj-ea"/>
                <a:cs typeface="+mj-cs"/>
                <a:sym typeface="Quattrocento Sans"/>
              </a:rPr>
              <a:t>soil</a:t>
            </a:r>
            <a:r>
              <a:rPr lang="de-DE" sz="1600" dirty="0">
                <a:solidFill>
                  <a:srgbClr val="74B549"/>
                </a:solidFill>
                <a:latin typeface="Fira Sans" panose="020B0503050000020004" pitchFamily="34" charset="0"/>
                <a:ea typeface="+mj-ea"/>
                <a:cs typeface="+mj-cs"/>
                <a:sym typeface="Quattrocento Sans"/>
              </a:rPr>
              <a:t>-environment </a:t>
            </a:r>
            <a:r>
              <a:rPr lang="de-DE" sz="1600" dirty="0" err="1">
                <a:solidFill>
                  <a:srgbClr val="74B549"/>
                </a:solidFill>
                <a:latin typeface="Fira Sans" panose="020B0503050000020004" pitchFamily="34" charset="0"/>
                <a:ea typeface="+mj-ea"/>
                <a:cs typeface="+mj-cs"/>
                <a:sym typeface="Quattrocento Sans"/>
              </a:rPr>
              <a:t>interactions</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taking</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into</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account</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cross-scale</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processes</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and</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relationships</a:t>
            </a:r>
            <a:endParaRPr sz="1600" dirty="0">
              <a:solidFill>
                <a:srgbClr val="74B549"/>
              </a:solidFill>
              <a:latin typeface="Fira Sans" panose="020B0503050000020004" pitchFamily="34" charset="0"/>
              <a:ea typeface="+mj-ea"/>
              <a:cs typeface="+mj-cs"/>
              <a:sym typeface="Quattrocento Sans"/>
            </a:endParaRPr>
          </a:p>
        </p:txBody>
      </p:sp>
      <p:grpSp>
        <p:nvGrpSpPr>
          <p:cNvPr id="37" name="Google Shape;82;p7"/>
          <p:cNvGrpSpPr/>
          <p:nvPr/>
        </p:nvGrpSpPr>
        <p:grpSpPr>
          <a:xfrm>
            <a:off x="217678" y="2858114"/>
            <a:ext cx="5314066" cy="3292772"/>
            <a:chOff x="217678" y="2611866"/>
            <a:chExt cx="5314066" cy="3292772"/>
          </a:xfrm>
        </p:grpSpPr>
        <p:sp>
          <p:nvSpPr>
            <p:cNvPr id="38" name="Google Shape;83;p7"/>
            <p:cNvSpPr/>
            <p:nvPr/>
          </p:nvSpPr>
          <p:spPr>
            <a:xfrm>
              <a:off x="217678" y="2611866"/>
              <a:ext cx="1536300" cy="403800"/>
            </a:xfrm>
            <a:prstGeom prst="rect">
              <a:avLst/>
            </a:prstGeom>
            <a:noFill/>
            <a:ln>
              <a:noFill/>
            </a:ln>
          </p:spPr>
          <p:txBody>
            <a:bodyPr spcFirstLastPara="1" wrap="square" lIns="91425" tIns="45700" rIns="91425" bIns="45700" anchor="ctr" anchorCtr="0">
              <a:noAutofit/>
            </a:bodyPr>
            <a:lstStyle/>
            <a:p>
              <a:pPr marL="12066" marR="0" lvl="0" indent="0" algn="ctr" rtl="0">
                <a:lnSpc>
                  <a:spcPct val="100000"/>
                </a:lnSpc>
                <a:spcBef>
                  <a:spcPts val="0"/>
                </a:spcBef>
                <a:spcAft>
                  <a:spcPts val="0"/>
                </a:spcAft>
                <a:buClr>
                  <a:srgbClr val="000000"/>
                </a:buClr>
                <a:buSzPts val="2000"/>
                <a:buFont typeface="Arial"/>
                <a:buNone/>
              </a:pPr>
              <a:r>
                <a:rPr lang="de-DE" b="1" i="0" u="none" strike="noStrike" cap="none" dirty="0" err="1">
                  <a:solidFill>
                    <a:schemeClr val="dk2"/>
                  </a:solidFill>
                  <a:latin typeface="Fira Sans Medium" panose="020B0603050000020004" pitchFamily="34" charset="0"/>
                  <a:ea typeface="Quattrocento Sans"/>
                  <a:cs typeface="Quattrocento Sans"/>
                  <a:sym typeface="Quattrocento Sans"/>
                </a:rPr>
                <a:t>Scales</a:t>
              </a:r>
              <a:endParaRPr sz="1600" b="1" i="0" u="none" strike="noStrike" cap="none" dirty="0">
                <a:solidFill>
                  <a:schemeClr val="dk2"/>
                </a:solidFill>
                <a:latin typeface="Fira Sans Medium" panose="020B0603050000020004" pitchFamily="34" charset="0"/>
                <a:ea typeface="Quattrocento Sans"/>
                <a:cs typeface="Quattrocento Sans"/>
                <a:sym typeface="Quattrocento Sans"/>
              </a:endParaRPr>
            </a:p>
          </p:txBody>
        </p:sp>
        <p:grpSp>
          <p:nvGrpSpPr>
            <p:cNvPr id="39" name="Google Shape;84;p7"/>
            <p:cNvGrpSpPr/>
            <p:nvPr/>
          </p:nvGrpSpPr>
          <p:grpSpPr>
            <a:xfrm>
              <a:off x="478363" y="2978410"/>
              <a:ext cx="5053381" cy="2926228"/>
              <a:chOff x="302292" y="2814786"/>
              <a:chExt cx="7164868" cy="3472855"/>
            </a:xfrm>
          </p:grpSpPr>
          <p:pic>
            <p:nvPicPr>
              <p:cNvPr id="40" name="Google Shape;85;p7"/>
              <p:cNvPicPr preferRelativeResize="0"/>
              <p:nvPr/>
            </p:nvPicPr>
            <p:blipFill rotWithShape="1">
              <a:blip r:embed="rId2">
                <a:alphaModFix/>
              </a:blip>
              <a:srcRect l="12656" r="6364"/>
              <a:stretch/>
            </p:blipFill>
            <p:spPr>
              <a:xfrm>
                <a:off x="302292" y="2814786"/>
                <a:ext cx="4997453" cy="3471530"/>
              </a:xfrm>
              <a:prstGeom prst="rect">
                <a:avLst/>
              </a:prstGeom>
              <a:noFill/>
              <a:ln>
                <a:noFill/>
              </a:ln>
            </p:spPr>
          </p:pic>
          <p:sp>
            <p:nvSpPr>
              <p:cNvPr id="41" name="Google Shape;86;p7"/>
              <p:cNvSpPr/>
              <p:nvPr/>
            </p:nvSpPr>
            <p:spPr>
              <a:xfrm flipH="1">
                <a:off x="302292" y="5791873"/>
                <a:ext cx="7164868" cy="495768"/>
              </a:xfrm>
              <a:custGeom>
                <a:avLst/>
                <a:gdLst/>
                <a:ahLst/>
                <a:cxnLst/>
                <a:rect l="l" t="t" r="r" b="b"/>
                <a:pathLst>
                  <a:path w="7164868" h="495768" extrusionOk="0">
                    <a:moveTo>
                      <a:pt x="7164868" y="0"/>
                    </a:moveTo>
                    <a:lnTo>
                      <a:pt x="2298700" y="0"/>
                    </a:lnTo>
                    <a:lnTo>
                      <a:pt x="1667514" y="0"/>
                    </a:lnTo>
                    <a:lnTo>
                      <a:pt x="130719" y="0"/>
                    </a:lnTo>
                    <a:lnTo>
                      <a:pt x="0" y="495768"/>
                    </a:lnTo>
                    <a:lnTo>
                      <a:pt x="1667514" y="495768"/>
                    </a:lnTo>
                    <a:lnTo>
                      <a:pt x="2167981" y="495768"/>
                    </a:lnTo>
                    <a:lnTo>
                      <a:pt x="7164868" y="495768"/>
                    </a:lnTo>
                    <a:close/>
                  </a:path>
                </a:pathLst>
              </a:custGeom>
              <a:gradFill>
                <a:gsLst>
                  <a:gs pos="0">
                    <a:schemeClr val="dk2"/>
                  </a:gs>
                  <a:gs pos="32000">
                    <a:schemeClr val="dk2"/>
                  </a:gs>
                  <a:gs pos="48000">
                    <a:srgbClr val="004B48">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 name="Google Shape;87;p7"/>
              <p:cNvSpPr/>
              <p:nvPr/>
            </p:nvSpPr>
            <p:spPr>
              <a:xfrm flipH="1">
                <a:off x="302292" y="5295586"/>
                <a:ext cx="7033928" cy="495768"/>
              </a:xfrm>
              <a:custGeom>
                <a:avLst/>
                <a:gdLst/>
                <a:ahLst/>
                <a:cxnLst/>
                <a:rect l="l" t="t" r="r" b="b"/>
                <a:pathLst>
                  <a:path w="7033928" h="495768" extrusionOk="0">
                    <a:moveTo>
                      <a:pt x="7033928" y="0"/>
                    </a:moveTo>
                    <a:lnTo>
                      <a:pt x="2298700" y="0"/>
                    </a:lnTo>
                    <a:lnTo>
                      <a:pt x="1536574" y="0"/>
                    </a:lnTo>
                    <a:lnTo>
                      <a:pt x="130719" y="0"/>
                    </a:lnTo>
                    <a:lnTo>
                      <a:pt x="0" y="495768"/>
                    </a:lnTo>
                    <a:lnTo>
                      <a:pt x="1536574" y="495768"/>
                    </a:lnTo>
                    <a:lnTo>
                      <a:pt x="2167981" y="495768"/>
                    </a:lnTo>
                    <a:lnTo>
                      <a:pt x="7033928" y="495768"/>
                    </a:lnTo>
                    <a:close/>
                  </a:path>
                </a:pathLst>
              </a:custGeom>
              <a:gradFill>
                <a:gsLst>
                  <a:gs pos="0">
                    <a:srgbClr val="195D5A"/>
                  </a:gs>
                  <a:gs pos="32000">
                    <a:srgbClr val="195D5A"/>
                  </a:gs>
                  <a:gs pos="48000">
                    <a:srgbClr val="195D5A">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 name="Google Shape;88;p7"/>
              <p:cNvSpPr/>
              <p:nvPr/>
            </p:nvSpPr>
            <p:spPr>
              <a:xfrm flipH="1">
                <a:off x="302292" y="4799298"/>
                <a:ext cx="6902988" cy="495768"/>
              </a:xfrm>
              <a:custGeom>
                <a:avLst/>
                <a:gdLst/>
                <a:ahLst/>
                <a:cxnLst/>
                <a:rect l="l" t="t" r="r" b="b"/>
                <a:pathLst>
                  <a:path w="6902988" h="495768" extrusionOk="0">
                    <a:moveTo>
                      <a:pt x="6902988" y="0"/>
                    </a:moveTo>
                    <a:lnTo>
                      <a:pt x="2298700" y="0"/>
                    </a:lnTo>
                    <a:lnTo>
                      <a:pt x="1405634" y="0"/>
                    </a:lnTo>
                    <a:lnTo>
                      <a:pt x="130719" y="0"/>
                    </a:lnTo>
                    <a:lnTo>
                      <a:pt x="0" y="495768"/>
                    </a:lnTo>
                    <a:lnTo>
                      <a:pt x="1405634" y="495768"/>
                    </a:lnTo>
                    <a:lnTo>
                      <a:pt x="2167981" y="495768"/>
                    </a:lnTo>
                    <a:lnTo>
                      <a:pt x="6902988" y="495768"/>
                    </a:lnTo>
                    <a:close/>
                  </a:path>
                </a:pathLst>
              </a:custGeom>
              <a:gradFill>
                <a:gsLst>
                  <a:gs pos="0">
                    <a:srgbClr val="336F6D"/>
                  </a:gs>
                  <a:gs pos="32000">
                    <a:srgbClr val="336F6D"/>
                  </a:gs>
                  <a:gs pos="48000">
                    <a:srgbClr val="336F6D">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 name="Google Shape;89;p7"/>
              <p:cNvSpPr/>
              <p:nvPr/>
            </p:nvSpPr>
            <p:spPr>
              <a:xfrm flipH="1">
                <a:off x="302292" y="4303271"/>
                <a:ext cx="6772048" cy="495768"/>
              </a:xfrm>
              <a:custGeom>
                <a:avLst/>
                <a:gdLst/>
                <a:ahLst/>
                <a:cxnLst/>
                <a:rect l="l" t="t" r="r" b="b"/>
                <a:pathLst>
                  <a:path w="6772048" h="495768" extrusionOk="0">
                    <a:moveTo>
                      <a:pt x="6772048" y="0"/>
                    </a:moveTo>
                    <a:lnTo>
                      <a:pt x="2298700" y="0"/>
                    </a:lnTo>
                    <a:lnTo>
                      <a:pt x="1274694" y="0"/>
                    </a:lnTo>
                    <a:lnTo>
                      <a:pt x="130719" y="0"/>
                    </a:lnTo>
                    <a:lnTo>
                      <a:pt x="0" y="495768"/>
                    </a:lnTo>
                    <a:lnTo>
                      <a:pt x="1274694" y="495768"/>
                    </a:lnTo>
                    <a:lnTo>
                      <a:pt x="2167981" y="495768"/>
                    </a:lnTo>
                    <a:lnTo>
                      <a:pt x="6772048" y="495768"/>
                    </a:lnTo>
                    <a:close/>
                  </a:path>
                </a:pathLst>
              </a:custGeom>
              <a:gradFill>
                <a:gsLst>
                  <a:gs pos="0">
                    <a:srgbClr val="4C817F"/>
                  </a:gs>
                  <a:gs pos="32000">
                    <a:srgbClr val="4C817F"/>
                  </a:gs>
                  <a:gs pos="48000">
                    <a:srgbClr val="4C817F">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 name="Google Shape;90;p7"/>
              <p:cNvSpPr/>
              <p:nvPr/>
            </p:nvSpPr>
            <p:spPr>
              <a:xfrm flipH="1">
                <a:off x="302292" y="3807764"/>
                <a:ext cx="6641108" cy="495768"/>
              </a:xfrm>
              <a:custGeom>
                <a:avLst/>
                <a:gdLst/>
                <a:ahLst/>
                <a:cxnLst/>
                <a:rect l="l" t="t" r="r" b="b"/>
                <a:pathLst>
                  <a:path w="6641108" h="495768" extrusionOk="0">
                    <a:moveTo>
                      <a:pt x="6641108" y="0"/>
                    </a:moveTo>
                    <a:lnTo>
                      <a:pt x="2298700" y="0"/>
                    </a:lnTo>
                    <a:lnTo>
                      <a:pt x="1143754" y="0"/>
                    </a:lnTo>
                    <a:lnTo>
                      <a:pt x="130719" y="0"/>
                    </a:lnTo>
                    <a:lnTo>
                      <a:pt x="0" y="495768"/>
                    </a:lnTo>
                    <a:lnTo>
                      <a:pt x="1143754" y="495768"/>
                    </a:lnTo>
                    <a:lnTo>
                      <a:pt x="2167981" y="495768"/>
                    </a:lnTo>
                    <a:lnTo>
                      <a:pt x="6641108" y="495768"/>
                    </a:lnTo>
                    <a:close/>
                  </a:path>
                </a:pathLst>
              </a:custGeom>
              <a:gradFill>
                <a:gsLst>
                  <a:gs pos="0">
                    <a:srgbClr val="669291"/>
                  </a:gs>
                  <a:gs pos="32000">
                    <a:srgbClr val="669291"/>
                  </a:gs>
                  <a:gs pos="48000">
                    <a:srgbClr val="669291">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 name="Google Shape;91;p7"/>
              <p:cNvSpPr/>
              <p:nvPr/>
            </p:nvSpPr>
            <p:spPr>
              <a:xfrm flipH="1">
                <a:off x="302292" y="3310537"/>
                <a:ext cx="6508051" cy="495768"/>
              </a:xfrm>
              <a:custGeom>
                <a:avLst/>
                <a:gdLst/>
                <a:ahLst/>
                <a:cxnLst/>
                <a:rect l="l" t="t" r="r" b="b"/>
                <a:pathLst>
                  <a:path w="6508051" h="495768" extrusionOk="0">
                    <a:moveTo>
                      <a:pt x="6508051" y="0"/>
                    </a:moveTo>
                    <a:lnTo>
                      <a:pt x="2298700" y="0"/>
                    </a:lnTo>
                    <a:lnTo>
                      <a:pt x="1010697" y="0"/>
                    </a:lnTo>
                    <a:lnTo>
                      <a:pt x="130719" y="0"/>
                    </a:lnTo>
                    <a:lnTo>
                      <a:pt x="0" y="495768"/>
                    </a:lnTo>
                    <a:lnTo>
                      <a:pt x="1010697" y="495768"/>
                    </a:lnTo>
                    <a:lnTo>
                      <a:pt x="2167981" y="495768"/>
                    </a:lnTo>
                    <a:lnTo>
                      <a:pt x="6508051" y="495768"/>
                    </a:lnTo>
                    <a:close/>
                  </a:path>
                </a:pathLst>
              </a:custGeom>
              <a:gradFill>
                <a:gsLst>
                  <a:gs pos="0">
                    <a:srgbClr val="7FA5A3"/>
                  </a:gs>
                  <a:gs pos="32000">
                    <a:srgbClr val="7FA5A3"/>
                  </a:gs>
                  <a:gs pos="48000">
                    <a:srgbClr val="7FA5A3">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 name="Google Shape;92;p7"/>
              <p:cNvSpPr/>
              <p:nvPr/>
            </p:nvSpPr>
            <p:spPr>
              <a:xfrm flipH="1">
                <a:off x="302292" y="2814786"/>
                <a:ext cx="6374994" cy="495768"/>
              </a:xfrm>
              <a:custGeom>
                <a:avLst/>
                <a:gdLst/>
                <a:ahLst/>
                <a:cxnLst/>
                <a:rect l="l" t="t" r="r" b="b"/>
                <a:pathLst>
                  <a:path w="6374994" h="495768" extrusionOk="0">
                    <a:moveTo>
                      <a:pt x="6374994" y="0"/>
                    </a:moveTo>
                    <a:lnTo>
                      <a:pt x="2298700" y="0"/>
                    </a:lnTo>
                    <a:lnTo>
                      <a:pt x="877640" y="0"/>
                    </a:lnTo>
                    <a:lnTo>
                      <a:pt x="130719" y="0"/>
                    </a:lnTo>
                    <a:lnTo>
                      <a:pt x="0" y="495768"/>
                    </a:lnTo>
                    <a:lnTo>
                      <a:pt x="877640" y="495768"/>
                    </a:lnTo>
                    <a:lnTo>
                      <a:pt x="2167981" y="495768"/>
                    </a:lnTo>
                    <a:lnTo>
                      <a:pt x="6374994" y="495768"/>
                    </a:lnTo>
                    <a:close/>
                  </a:path>
                </a:pathLst>
              </a:custGeom>
              <a:gradFill>
                <a:gsLst>
                  <a:gs pos="0">
                    <a:srgbClr val="99B7B6"/>
                  </a:gs>
                  <a:gs pos="32000">
                    <a:srgbClr val="99B7B6"/>
                  </a:gs>
                  <a:gs pos="48000">
                    <a:srgbClr val="99B7B6">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 name="Google Shape;93;p7"/>
              <p:cNvSpPr txBox="1"/>
              <p:nvPr/>
            </p:nvSpPr>
            <p:spPr>
              <a:xfrm>
                <a:off x="4896673" y="2887175"/>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sp>
            <p:nvSpPr>
              <p:cNvPr id="49" name="Google Shape;94;p7"/>
              <p:cNvSpPr txBox="1"/>
              <p:nvPr/>
            </p:nvSpPr>
            <p:spPr>
              <a:xfrm>
                <a:off x="5025453" y="3380795"/>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dirty="0">
                    <a:solidFill>
                      <a:schemeClr val="lt1"/>
                    </a:solidFill>
                    <a:latin typeface="Fira Sans" panose="020B0503050000020004" pitchFamily="34" charset="0"/>
                    <a:ea typeface="Quattrocento Sans"/>
                    <a:cs typeface="Quattrocento Sans"/>
                    <a:sym typeface="Quattrocento Sans"/>
                  </a:rPr>
                  <a:t>Region</a:t>
                </a:r>
                <a:endParaRPr sz="1600" b="0" i="0" u="none" strike="noStrike" cap="none" dirty="0">
                  <a:solidFill>
                    <a:schemeClr val="lt1"/>
                  </a:solidFill>
                  <a:latin typeface="Fira Sans" panose="020B0503050000020004" pitchFamily="34" charset="0"/>
                  <a:ea typeface="Quattrocento Sans"/>
                  <a:cs typeface="Quattrocento Sans"/>
                  <a:sym typeface="Quattrocento Sans"/>
                </a:endParaRPr>
              </a:p>
            </p:txBody>
          </p:sp>
          <p:sp>
            <p:nvSpPr>
              <p:cNvPr id="50" name="Google Shape;95;p7"/>
              <p:cNvSpPr txBox="1"/>
              <p:nvPr/>
            </p:nvSpPr>
            <p:spPr>
              <a:xfrm>
                <a:off x="5154233" y="3886167"/>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Landscape</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sp>
            <p:nvSpPr>
              <p:cNvPr id="51" name="Google Shape;96;p7"/>
              <p:cNvSpPr txBox="1"/>
              <p:nvPr/>
            </p:nvSpPr>
            <p:spPr>
              <a:xfrm>
                <a:off x="5283013" y="4384340"/>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Farm field</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sp>
            <p:nvSpPr>
              <p:cNvPr id="52" name="Google Shape;97;p7"/>
              <p:cNvSpPr txBox="1"/>
              <p:nvPr/>
            </p:nvSpPr>
            <p:spPr>
              <a:xfrm>
                <a:off x="5411793" y="4882796"/>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Crop trial</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sp>
            <p:nvSpPr>
              <p:cNvPr id="53" name="Google Shape;98;p7"/>
              <p:cNvSpPr txBox="1"/>
              <p:nvPr/>
            </p:nvSpPr>
            <p:spPr>
              <a:xfrm>
                <a:off x="5540573" y="5374902"/>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Plants</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sp>
            <p:nvSpPr>
              <p:cNvPr id="54" name="Google Shape;99;p7"/>
              <p:cNvSpPr txBox="1"/>
              <p:nvPr/>
            </p:nvSpPr>
            <p:spPr>
              <a:xfrm>
                <a:off x="5669353" y="5873620"/>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Genes</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grpSp>
      </p:grpSp>
      <p:sp>
        <p:nvSpPr>
          <p:cNvPr id="68" name="Google Shape;114;p7"/>
          <p:cNvSpPr/>
          <p:nvPr/>
        </p:nvSpPr>
        <p:spPr>
          <a:xfrm>
            <a:off x="5578061" y="2911705"/>
            <a:ext cx="3124500" cy="372000"/>
          </a:xfrm>
          <a:prstGeom prst="rect">
            <a:avLst/>
          </a:prstGeom>
          <a:noFill/>
          <a:ln>
            <a:noFill/>
          </a:ln>
        </p:spPr>
        <p:txBody>
          <a:bodyPr spcFirstLastPara="1" wrap="square" lIns="91425" tIns="45700" rIns="91425" bIns="45700" anchor="ctr" anchorCtr="0">
            <a:noAutofit/>
          </a:bodyPr>
          <a:lstStyle/>
          <a:p>
            <a:pPr marL="12066" marR="0" lvl="0" indent="0" algn="ctr" rtl="0">
              <a:lnSpc>
                <a:spcPct val="100000"/>
              </a:lnSpc>
              <a:spcBef>
                <a:spcPts val="0"/>
              </a:spcBef>
              <a:spcAft>
                <a:spcPts val="0"/>
              </a:spcAft>
              <a:buClr>
                <a:srgbClr val="000000"/>
              </a:buClr>
              <a:buSzPts val="2000"/>
              <a:buFont typeface="Arial"/>
              <a:buNone/>
            </a:pPr>
            <a:r>
              <a:rPr lang="de-DE" b="1" i="0" u="none" strike="noStrike" cap="none" dirty="0" err="1">
                <a:solidFill>
                  <a:schemeClr val="dk2"/>
                </a:solidFill>
                <a:latin typeface="Fira Sans Medium" panose="020B0603050000020004" pitchFamily="34" charset="0"/>
                <a:ea typeface="Quattrocento Sans"/>
                <a:cs typeface="Quattrocento Sans"/>
                <a:sym typeface="Quattrocento Sans"/>
              </a:rPr>
              <a:t>Subjects</a:t>
            </a:r>
            <a:r>
              <a:rPr lang="de-DE" b="1" i="0" u="none" strike="noStrike" cap="none" dirty="0">
                <a:solidFill>
                  <a:schemeClr val="dk2"/>
                </a:solidFill>
                <a:latin typeface="Fira Sans Medium" panose="020B0603050000020004" pitchFamily="34" charset="0"/>
                <a:ea typeface="Quattrocento Sans"/>
                <a:cs typeface="Quattrocento Sans"/>
                <a:sym typeface="Quattrocento Sans"/>
              </a:rPr>
              <a:t> </a:t>
            </a:r>
            <a:r>
              <a:rPr lang="de-DE" b="1" i="0" u="none" strike="noStrike" cap="none" dirty="0" err="1">
                <a:solidFill>
                  <a:schemeClr val="dk2"/>
                </a:solidFill>
                <a:latin typeface="Fira Sans Medium" panose="020B0603050000020004" pitchFamily="34" charset="0"/>
                <a:ea typeface="Quattrocento Sans"/>
                <a:cs typeface="Quattrocento Sans"/>
                <a:sym typeface="Quattrocento Sans"/>
              </a:rPr>
              <a:t>and</a:t>
            </a:r>
            <a:r>
              <a:rPr lang="de-DE" b="1" i="0" u="none" strike="noStrike" cap="none" dirty="0">
                <a:solidFill>
                  <a:schemeClr val="dk2"/>
                </a:solidFill>
                <a:latin typeface="Fira Sans Medium" panose="020B0603050000020004" pitchFamily="34" charset="0"/>
                <a:ea typeface="Quattrocento Sans"/>
                <a:cs typeface="Quattrocento Sans"/>
                <a:sym typeface="Quattrocento Sans"/>
              </a:rPr>
              <a:t> </a:t>
            </a:r>
            <a:r>
              <a:rPr lang="de-DE" b="1" i="0" u="none" strike="noStrike" cap="none" dirty="0" err="1">
                <a:solidFill>
                  <a:schemeClr val="dk2"/>
                </a:solidFill>
                <a:latin typeface="Fira Sans Medium" panose="020B0603050000020004" pitchFamily="34" charset="0"/>
                <a:ea typeface="Quattrocento Sans"/>
                <a:cs typeface="Quattrocento Sans"/>
                <a:sym typeface="Quattrocento Sans"/>
              </a:rPr>
              <a:t>disciplines</a:t>
            </a:r>
            <a:endParaRPr sz="1600" b="0" i="0" u="none" strike="noStrike" cap="none" dirty="0">
              <a:solidFill>
                <a:schemeClr val="dk2"/>
              </a:solidFill>
              <a:latin typeface="Fira Sans Medium" panose="020B0603050000020004" pitchFamily="34" charset="0"/>
              <a:ea typeface="Quattrocento Sans"/>
              <a:cs typeface="Quattrocento Sans"/>
              <a:sym typeface="Quattrocento Sans"/>
            </a:endParaRPr>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grpSp>
        <p:nvGrpSpPr>
          <p:cNvPr id="5" name="Gruppieren 4"/>
          <p:cNvGrpSpPr/>
          <p:nvPr/>
        </p:nvGrpSpPr>
        <p:grpSpPr>
          <a:xfrm>
            <a:off x="5639298" y="3391923"/>
            <a:ext cx="2986946" cy="2648953"/>
            <a:chOff x="5639298" y="3391923"/>
            <a:chExt cx="2986946" cy="2648953"/>
          </a:xfrm>
        </p:grpSpPr>
        <p:sp>
          <p:nvSpPr>
            <p:cNvPr id="74" name="Google Shape;212;p22"/>
            <p:cNvSpPr/>
            <p:nvPr/>
          </p:nvSpPr>
          <p:spPr>
            <a:xfrm>
              <a:off x="6442209" y="4535071"/>
              <a:ext cx="690563" cy="362511"/>
            </a:xfrm>
            <a:custGeom>
              <a:avLst/>
              <a:gdLst/>
              <a:ahLst/>
              <a:cxnLst/>
              <a:rect l="l" t="t" r="r" b="b"/>
              <a:pathLst>
                <a:path w="644988" h="363969" extrusionOk="0">
                  <a:moveTo>
                    <a:pt x="6009" y="0"/>
                  </a:moveTo>
                  <a:cubicBezTo>
                    <a:pt x="266940" y="0"/>
                    <a:pt x="496992" y="132204"/>
                    <a:pt x="632838" y="333282"/>
                  </a:cubicBezTo>
                  <a:lnTo>
                    <a:pt x="644988" y="355666"/>
                  </a:lnTo>
                  <a:lnTo>
                    <a:pt x="640481" y="363969"/>
                  </a:lnTo>
                  <a:lnTo>
                    <a:pt x="566110" y="360213"/>
                  </a:lnTo>
                  <a:cubicBezTo>
                    <a:pt x="337401" y="336987"/>
                    <a:pt x="138833" y="211805"/>
                    <a:pt x="16571" y="30834"/>
                  </a:cubicBezTo>
                  <a:lnTo>
                    <a:pt x="0" y="304"/>
                  </a:lnTo>
                  <a:lnTo>
                    <a:pt x="6009" y="0"/>
                  </a:lnTo>
                  <a:close/>
                </a:path>
              </a:pathLst>
            </a:custGeom>
            <a:solidFill>
              <a:srgbClr val="193B39">
                <a:alpha val="83530"/>
              </a:srgbClr>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900" i="0" u="none" strike="noStrike" cap="none">
                <a:solidFill>
                  <a:srgbClr val="FFFFFF"/>
                </a:solidFill>
                <a:latin typeface="Fira Sans"/>
                <a:ea typeface="Fira Sans"/>
                <a:cs typeface="Fira Sans"/>
                <a:sym typeface="Fira Sans"/>
              </a:endParaRPr>
            </a:p>
          </p:txBody>
        </p:sp>
        <p:sp>
          <p:nvSpPr>
            <p:cNvPr id="75" name="Google Shape;213;p22"/>
            <p:cNvSpPr/>
            <p:nvPr/>
          </p:nvSpPr>
          <p:spPr>
            <a:xfrm>
              <a:off x="7132771" y="4535071"/>
              <a:ext cx="687254" cy="362356"/>
            </a:xfrm>
            <a:custGeom>
              <a:avLst/>
              <a:gdLst/>
              <a:ahLst/>
              <a:cxnLst/>
              <a:rect l="l" t="t" r="r" b="b"/>
              <a:pathLst>
                <a:path w="641897" h="363813" extrusionOk="0">
                  <a:moveTo>
                    <a:pt x="638978" y="0"/>
                  </a:moveTo>
                  <a:lnTo>
                    <a:pt x="641897" y="148"/>
                  </a:lnTo>
                  <a:lnTo>
                    <a:pt x="625241" y="30834"/>
                  </a:lnTo>
                  <a:cubicBezTo>
                    <a:pt x="502980" y="211805"/>
                    <a:pt x="304411" y="336987"/>
                    <a:pt x="75702" y="360213"/>
                  </a:cubicBezTo>
                  <a:lnTo>
                    <a:pt x="4422" y="363813"/>
                  </a:lnTo>
                  <a:lnTo>
                    <a:pt x="0" y="355666"/>
                  </a:lnTo>
                  <a:lnTo>
                    <a:pt x="12149" y="333282"/>
                  </a:lnTo>
                  <a:cubicBezTo>
                    <a:pt x="147995" y="132204"/>
                    <a:pt x="378048" y="0"/>
                    <a:pt x="638978" y="0"/>
                  </a:cubicBezTo>
                  <a:close/>
                </a:path>
              </a:pathLst>
            </a:custGeom>
            <a:solidFill>
              <a:srgbClr val="193B39">
                <a:alpha val="83530"/>
              </a:srgbClr>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900" i="0" u="none" strike="noStrike" cap="none">
                <a:solidFill>
                  <a:srgbClr val="FFFFFF"/>
                </a:solidFill>
                <a:latin typeface="Fira Sans"/>
                <a:ea typeface="Fira Sans"/>
                <a:cs typeface="Fira Sans"/>
                <a:sym typeface="Fira Sans"/>
              </a:endParaRPr>
            </a:p>
          </p:txBody>
        </p:sp>
        <p:sp>
          <p:nvSpPr>
            <p:cNvPr id="76" name="Google Shape;214;p22"/>
            <p:cNvSpPr/>
            <p:nvPr/>
          </p:nvSpPr>
          <p:spPr>
            <a:xfrm>
              <a:off x="7007555" y="4897427"/>
              <a:ext cx="250430" cy="789207"/>
            </a:xfrm>
            <a:custGeom>
              <a:avLst/>
              <a:gdLst/>
              <a:ahLst/>
              <a:cxnLst/>
              <a:rect l="l" t="t" r="r" b="b"/>
              <a:pathLst>
                <a:path w="233903" h="792381" extrusionOk="0">
                  <a:moveTo>
                    <a:pt x="121374" y="0"/>
                  </a:moveTo>
                  <a:lnTo>
                    <a:pt x="174498" y="97875"/>
                  </a:lnTo>
                  <a:cubicBezTo>
                    <a:pt x="212751" y="188313"/>
                    <a:pt x="233903" y="287745"/>
                    <a:pt x="233903" y="392117"/>
                  </a:cubicBezTo>
                  <a:cubicBezTo>
                    <a:pt x="233903" y="496489"/>
                    <a:pt x="212751" y="595921"/>
                    <a:pt x="174498" y="686359"/>
                  </a:cubicBezTo>
                  <a:lnTo>
                    <a:pt x="116952" y="792381"/>
                  </a:lnTo>
                  <a:lnTo>
                    <a:pt x="59405" y="686359"/>
                  </a:lnTo>
                  <a:cubicBezTo>
                    <a:pt x="21153" y="595921"/>
                    <a:pt x="0" y="496489"/>
                    <a:pt x="0" y="392117"/>
                  </a:cubicBezTo>
                  <a:cubicBezTo>
                    <a:pt x="0" y="287745"/>
                    <a:pt x="21153" y="188313"/>
                    <a:pt x="59405" y="97875"/>
                  </a:cubicBezTo>
                  <a:lnTo>
                    <a:pt x="112445" y="156"/>
                  </a:lnTo>
                  <a:lnTo>
                    <a:pt x="115364" y="303"/>
                  </a:lnTo>
                  <a:lnTo>
                    <a:pt x="121374" y="0"/>
                  </a:lnTo>
                  <a:close/>
                </a:path>
              </a:pathLst>
            </a:custGeom>
            <a:solidFill>
              <a:srgbClr val="193B39">
                <a:alpha val="83530"/>
              </a:srgbClr>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900" i="0" u="none" strike="noStrike" cap="none">
                <a:solidFill>
                  <a:srgbClr val="FFFFFF"/>
                </a:solidFill>
                <a:latin typeface="Fira Sans"/>
                <a:ea typeface="Fira Sans"/>
                <a:cs typeface="Fira Sans"/>
                <a:sym typeface="Fira Sans"/>
              </a:endParaRPr>
            </a:p>
          </p:txBody>
        </p:sp>
        <p:sp>
          <p:nvSpPr>
            <p:cNvPr id="77" name="Google Shape;215;p22"/>
            <p:cNvSpPr/>
            <p:nvPr/>
          </p:nvSpPr>
          <p:spPr>
            <a:xfrm>
              <a:off x="6321726" y="3391923"/>
              <a:ext cx="1618689" cy="1497389"/>
            </a:xfrm>
            <a:custGeom>
              <a:avLst/>
              <a:gdLst/>
              <a:ahLst/>
              <a:cxnLst/>
              <a:rect l="l" t="t" r="r" b="b"/>
              <a:pathLst>
                <a:path w="1511860" h="1503410" extrusionOk="0">
                  <a:moveTo>
                    <a:pt x="755930" y="0"/>
                  </a:moveTo>
                  <a:cubicBezTo>
                    <a:pt x="1173419" y="0"/>
                    <a:pt x="1511860" y="338441"/>
                    <a:pt x="1511860" y="755930"/>
                  </a:cubicBezTo>
                  <a:cubicBezTo>
                    <a:pt x="1511860" y="860302"/>
                    <a:pt x="1490708" y="959734"/>
                    <a:pt x="1452455" y="1050172"/>
                  </a:cubicBezTo>
                  <a:lnTo>
                    <a:pt x="1399415" y="1147892"/>
                  </a:lnTo>
                  <a:lnTo>
                    <a:pt x="1396496" y="1147744"/>
                  </a:lnTo>
                  <a:cubicBezTo>
                    <a:pt x="1135566" y="1147744"/>
                    <a:pt x="905513" y="1279948"/>
                    <a:pt x="769667" y="1481026"/>
                  </a:cubicBezTo>
                  <a:lnTo>
                    <a:pt x="757518" y="1503410"/>
                  </a:lnTo>
                  <a:lnTo>
                    <a:pt x="745368" y="1481026"/>
                  </a:lnTo>
                  <a:cubicBezTo>
                    <a:pt x="609522" y="1279948"/>
                    <a:pt x="379470" y="1147744"/>
                    <a:pt x="118539" y="1147744"/>
                  </a:cubicBezTo>
                  <a:lnTo>
                    <a:pt x="112530" y="1148048"/>
                  </a:lnTo>
                  <a:lnTo>
                    <a:pt x="59405" y="1050172"/>
                  </a:lnTo>
                  <a:cubicBezTo>
                    <a:pt x="21153" y="959734"/>
                    <a:pt x="0" y="860302"/>
                    <a:pt x="0" y="755930"/>
                  </a:cubicBezTo>
                  <a:cubicBezTo>
                    <a:pt x="0" y="338441"/>
                    <a:pt x="338441" y="0"/>
                    <a:pt x="755930" y="0"/>
                  </a:cubicBezTo>
                  <a:close/>
                </a:path>
              </a:pathLst>
            </a:custGeom>
            <a:solidFill>
              <a:srgbClr val="74B549"/>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600" dirty="0" smtClean="0">
                  <a:solidFill>
                    <a:srgbClr val="FFFFFF"/>
                  </a:solidFill>
                  <a:latin typeface="Fira Sans"/>
                  <a:ea typeface="Fira Sans"/>
                  <a:cs typeface="Fira Sans"/>
                  <a:sym typeface="Fira Sans"/>
                </a:rPr>
                <a:t>Plant</a:t>
              </a:r>
            </a:p>
            <a:p>
              <a:pPr marL="0" marR="0" lvl="0" indent="0" algn="ctr" rtl="0">
                <a:lnSpc>
                  <a:spcPct val="100000"/>
                </a:lnSpc>
                <a:spcBef>
                  <a:spcPts val="0"/>
                </a:spcBef>
                <a:spcAft>
                  <a:spcPts val="0"/>
                </a:spcAft>
                <a:buClr>
                  <a:srgbClr val="000000"/>
                </a:buClr>
                <a:buSzPts val="1600"/>
                <a:buFont typeface="Arial"/>
                <a:buNone/>
              </a:pPr>
              <a:endParaRPr lang="de-DE" sz="600" dirty="0">
                <a:solidFill>
                  <a:srgbClr val="FFFFFF"/>
                </a:solidFill>
                <a:latin typeface="Fira Sans"/>
                <a:ea typeface="Fira Sans"/>
                <a:cs typeface="Fira Sans"/>
                <a:sym typeface="Fira Sans"/>
              </a:endParaRPr>
            </a:p>
            <a:p>
              <a:pPr marL="0" marR="0" lvl="0" indent="0" algn="ctr" rtl="0">
                <a:lnSpc>
                  <a:spcPct val="100000"/>
                </a:lnSpc>
                <a:spcBef>
                  <a:spcPts val="0"/>
                </a:spcBef>
                <a:spcAft>
                  <a:spcPts val="0"/>
                </a:spcAft>
                <a:buClr>
                  <a:srgbClr val="000000"/>
                </a:buClr>
                <a:buSzPts val="1600"/>
                <a:buFont typeface="Arial"/>
                <a:buNone/>
              </a:pPr>
              <a:endParaRPr lang="de-DE" sz="1600" dirty="0" smtClean="0">
                <a:solidFill>
                  <a:srgbClr val="FFFFFF"/>
                </a:solidFill>
                <a:latin typeface="Fira Sans"/>
                <a:ea typeface="Fira Sans"/>
                <a:cs typeface="Fira Sans"/>
                <a:sym typeface="Fira Sans"/>
              </a:endParaRPr>
            </a:p>
            <a:p>
              <a:pPr marL="0" marR="0" lvl="0" indent="0" algn="ctr" rtl="0">
                <a:lnSpc>
                  <a:spcPct val="100000"/>
                </a:lnSpc>
                <a:spcBef>
                  <a:spcPts val="0"/>
                </a:spcBef>
                <a:spcAft>
                  <a:spcPts val="0"/>
                </a:spcAft>
                <a:buClr>
                  <a:srgbClr val="000000"/>
                </a:buClr>
                <a:buSzPts val="1600"/>
                <a:buFont typeface="Arial"/>
                <a:buNone/>
              </a:pPr>
              <a:endParaRPr lang="de-DE" sz="1600" dirty="0">
                <a:solidFill>
                  <a:srgbClr val="FFFFFF"/>
                </a:solidFill>
                <a:latin typeface="Fira Sans"/>
                <a:ea typeface="Fira Sans"/>
                <a:cs typeface="Fira Sans"/>
                <a:sym typeface="Fira Sans"/>
              </a:endParaRPr>
            </a:p>
          </p:txBody>
        </p:sp>
        <p:sp>
          <p:nvSpPr>
            <p:cNvPr id="78" name="Google Shape;216;p22"/>
            <p:cNvSpPr/>
            <p:nvPr/>
          </p:nvSpPr>
          <p:spPr>
            <a:xfrm>
              <a:off x="7132771" y="4535218"/>
              <a:ext cx="1493473" cy="1505658"/>
            </a:xfrm>
            <a:custGeom>
              <a:avLst/>
              <a:gdLst/>
              <a:ahLst/>
              <a:cxnLst/>
              <a:rect l="l" t="t" r="r" b="b"/>
              <a:pathLst>
                <a:path w="1394908" h="1511712" extrusionOk="0">
                  <a:moveTo>
                    <a:pt x="641897" y="0"/>
                  </a:moveTo>
                  <a:lnTo>
                    <a:pt x="716268" y="3755"/>
                  </a:lnTo>
                  <a:cubicBezTo>
                    <a:pt x="1097450" y="42466"/>
                    <a:pt x="1394908" y="364386"/>
                    <a:pt x="1394908" y="755782"/>
                  </a:cubicBezTo>
                  <a:cubicBezTo>
                    <a:pt x="1394908" y="1173271"/>
                    <a:pt x="1056467" y="1511712"/>
                    <a:pt x="638978" y="1511712"/>
                  </a:cubicBezTo>
                  <a:cubicBezTo>
                    <a:pt x="378048" y="1511712"/>
                    <a:pt x="147995" y="1379509"/>
                    <a:pt x="12149" y="1178430"/>
                  </a:cubicBezTo>
                  <a:lnTo>
                    <a:pt x="0" y="1156046"/>
                  </a:lnTo>
                  <a:lnTo>
                    <a:pt x="57546" y="1050024"/>
                  </a:lnTo>
                  <a:cubicBezTo>
                    <a:pt x="95799" y="959586"/>
                    <a:pt x="116951" y="860154"/>
                    <a:pt x="116951" y="755782"/>
                  </a:cubicBezTo>
                  <a:cubicBezTo>
                    <a:pt x="116951" y="651410"/>
                    <a:pt x="95799" y="551978"/>
                    <a:pt x="57546" y="461540"/>
                  </a:cubicBezTo>
                  <a:lnTo>
                    <a:pt x="4422" y="363665"/>
                  </a:lnTo>
                  <a:lnTo>
                    <a:pt x="75702" y="360065"/>
                  </a:lnTo>
                  <a:cubicBezTo>
                    <a:pt x="304411" y="336839"/>
                    <a:pt x="502980" y="211657"/>
                    <a:pt x="625241" y="30686"/>
                  </a:cubicBezTo>
                  <a:lnTo>
                    <a:pt x="641897" y="0"/>
                  </a:lnTo>
                  <a:close/>
                </a:path>
              </a:pathLst>
            </a:custGeom>
            <a:solidFill>
              <a:srgbClr val="00917A"/>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600" dirty="0" err="1" smtClean="0">
                  <a:solidFill>
                    <a:srgbClr val="FFFFFF"/>
                  </a:solidFill>
                  <a:latin typeface="Fira Sans"/>
                  <a:ea typeface="Fira Sans"/>
                  <a:cs typeface="Fira Sans"/>
                  <a:sym typeface="Fira Sans"/>
                </a:rPr>
                <a:t>Soil</a:t>
              </a:r>
              <a:endParaRPr lang="de-DE" sz="1600" dirty="0" smtClean="0">
                <a:solidFill>
                  <a:srgbClr val="FFFFFF"/>
                </a:solidFill>
                <a:latin typeface="Fira Sans"/>
                <a:ea typeface="Fira Sans"/>
                <a:cs typeface="Fira Sans"/>
                <a:sym typeface="Fira Sans"/>
              </a:endParaRPr>
            </a:p>
            <a:p>
              <a:pPr marL="0" marR="0" lvl="0" indent="0" algn="ctr" rtl="0">
                <a:lnSpc>
                  <a:spcPct val="100000"/>
                </a:lnSpc>
                <a:spcBef>
                  <a:spcPts val="0"/>
                </a:spcBef>
                <a:spcAft>
                  <a:spcPts val="0"/>
                </a:spcAft>
                <a:buClr>
                  <a:srgbClr val="000000"/>
                </a:buClr>
                <a:buSzPts val="1600"/>
                <a:buFont typeface="Arial"/>
                <a:buNone/>
              </a:pPr>
              <a:endParaRPr lang="de-DE" sz="2000" dirty="0">
                <a:solidFill>
                  <a:srgbClr val="FFFFFF"/>
                </a:solidFill>
                <a:latin typeface="Fira Sans"/>
                <a:ea typeface="Fira Sans"/>
                <a:cs typeface="Fira Sans"/>
                <a:sym typeface="Fira Sans"/>
              </a:endParaRPr>
            </a:p>
            <a:p>
              <a:pPr marL="0" marR="0" lvl="0" indent="0" algn="ctr" rtl="0">
                <a:lnSpc>
                  <a:spcPct val="100000"/>
                </a:lnSpc>
                <a:spcBef>
                  <a:spcPts val="0"/>
                </a:spcBef>
                <a:spcAft>
                  <a:spcPts val="0"/>
                </a:spcAft>
                <a:buClr>
                  <a:srgbClr val="000000"/>
                </a:buClr>
                <a:buSzPts val="1600"/>
                <a:buFont typeface="Arial"/>
                <a:buNone/>
              </a:pPr>
              <a:endParaRPr lang="de-DE" dirty="0" smtClean="0">
                <a:solidFill>
                  <a:srgbClr val="FFFFFF"/>
                </a:solidFill>
                <a:latin typeface="Fira Sans"/>
                <a:ea typeface="Fira Sans"/>
                <a:cs typeface="Fira Sans"/>
                <a:sym typeface="Fira Sans"/>
              </a:endParaRPr>
            </a:p>
          </p:txBody>
        </p:sp>
        <p:sp>
          <p:nvSpPr>
            <p:cNvPr id="79" name="Google Shape;217;p22"/>
            <p:cNvSpPr/>
            <p:nvPr/>
          </p:nvSpPr>
          <p:spPr>
            <a:xfrm>
              <a:off x="5639298" y="4535373"/>
              <a:ext cx="1493473" cy="1505502"/>
            </a:xfrm>
            <a:custGeom>
              <a:avLst/>
              <a:gdLst/>
              <a:ahLst/>
              <a:cxnLst/>
              <a:rect l="l" t="t" r="r" b="b"/>
              <a:pathLst>
                <a:path w="1394909" h="1511556" extrusionOk="0">
                  <a:moveTo>
                    <a:pt x="749921" y="0"/>
                  </a:moveTo>
                  <a:lnTo>
                    <a:pt x="766492" y="30530"/>
                  </a:lnTo>
                  <a:cubicBezTo>
                    <a:pt x="888754" y="211501"/>
                    <a:pt x="1087322" y="336683"/>
                    <a:pt x="1316031" y="359909"/>
                  </a:cubicBezTo>
                  <a:lnTo>
                    <a:pt x="1390402" y="363665"/>
                  </a:lnTo>
                  <a:lnTo>
                    <a:pt x="1337362" y="461384"/>
                  </a:lnTo>
                  <a:cubicBezTo>
                    <a:pt x="1299110" y="551822"/>
                    <a:pt x="1277957" y="651254"/>
                    <a:pt x="1277957" y="755626"/>
                  </a:cubicBezTo>
                  <a:cubicBezTo>
                    <a:pt x="1277957" y="859998"/>
                    <a:pt x="1299110" y="959430"/>
                    <a:pt x="1337362" y="1049868"/>
                  </a:cubicBezTo>
                  <a:lnTo>
                    <a:pt x="1394909" y="1155890"/>
                  </a:lnTo>
                  <a:lnTo>
                    <a:pt x="1382759" y="1178274"/>
                  </a:lnTo>
                  <a:cubicBezTo>
                    <a:pt x="1246913" y="1379353"/>
                    <a:pt x="1016861" y="1511556"/>
                    <a:pt x="755930" y="1511556"/>
                  </a:cubicBezTo>
                  <a:cubicBezTo>
                    <a:pt x="338441" y="1511556"/>
                    <a:pt x="0" y="1173115"/>
                    <a:pt x="0" y="755626"/>
                  </a:cubicBezTo>
                  <a:cubicBezTo>
                    <a:pt x="0" y="364230"/>
                    <a:pt x="297458" y="42310"/>
                    <a:pt x="678640" y="3599"/>
                  </a:cubicBezTo>
                  <a:lnTo>
                    <a:pt x="749921" y="0"/>
                  </a:lnTo>
                  <a:close/>
                </a:path>
              </a:pathLst>
            </a:custGeom>
            <a:solidFill>
              <a:srgbClr val="A7C637"/>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600" dirty="0" smtClean="0">
                  <a:solidFill>
                    <a:srgbClr val="FFFFFF"/>
                  </a:solidFill>
                  <a:latin typeface="Fira Sans"/>
                  <a:ea typeface="Fira Sans"/>
                  <a:cs typeface="Fira Sans"/>
                  <a:sym typeface="Fira Sans"/>
                </a:rPr>
                <a:t>Environment</a:t>
              </a:r>
            </a:p>
            <a:p>
              <a:pPr marL="0" marR="0" lvl="0" indent="0" algn="ctr" rtl="0">
                <a:lnSpc>
                  <a:spcPct val="100000"/>
                </a:lnSpc>
                <a:spcBef>
                  <a:spcPts val="0"/>
                </a:spcBef>
                <a:spcAft>
                  <a:spcPts val="0"/>
                </a:spcAft>
                <a:buClr>
                  <a:srgbClr val="000000"/>
                </a:buClr>
                <a:buSzPts val="1600"/>
                <a:buFont typeface="Arial"/>
                <a:buNone/>
              </a:pPr>
              <a:endParaRPr lang="de-DE" sz="2000" dirty="0">
                <a:solidFill>
                  <a:srgbClr val="FFFFFF"/>
                </a:solidFill>
                <a:latin typeface="Fira Sans"/>
                <a:ea typeface="Fira Sans"/>
                <a:cs typeface="Fira Sans"/>
                <a:sym typeface="Fira Sans"/>
              </a:endParaRPr>
            </a:p>
            <a:p>
              <a:pPr marL="0" marR="0" lvl="0" indent="0" algn="ctr" rtl="0">
                <a:lnSpc>
                  <a:spcPct val="100000"/>
                </a:lnSpc>
                <a:spcBef>
                  <a:spcPts val="0"/>
                </a:spcBef>
                <a:spcAft>
                  <a:spcPts val="0"/>
                </a:spcAft>
                <a:buClr>
                  <a:srgbClr val="000000"/>
                </a:buClr>
                <a:buSzPts val="1600"/>
                <a:buFont typeface="Arial"/>
                <a:buNone/>
              </a:pPr>
              <a:endParaRPr sz="2000" dirty="0">
                <a:solidFill>
                  <a:srgbClr val="FFFFFF"/>
                </a:solidFill>
                <a:latin typeface="Fira Sans"/>
                <a:ea typeface="Fira Sans"/>
                <a:cs typeface="Fira Sans"/>
                <a:sym typeface="Fira Sans"/>
              </a:endParaRPr>
            </a:p>
          </p:txBody>
        </p:sp>
      </p:grpSp>
      <p:grpSp>
        <p:nvGrpSpPr>
          <p:cNvPr id="56" name="Google Shape;222;p22"/>
          <p:cNvGrpSpPr>
            <a:grpSpLocks noChangeAspect="1"/>
          </p:cNvGrpSpPr>
          <p:nvPr/>
        </p:nvGrpSpPr>
        <p:grpSpPr>
          <a:xfrm>
            <a:off x="9037473" y="2750890"/>
            <a:ext cx="2897425" cy="3648154"/>
            <a:chOff x="8750606" y="2242826"/>
            <a:chExt cx="3175272" cy="4040909"/>
          </a:xfrm>
        </p:grpSpPr>
        <p:sp>
          <p:nvSpPr>
            <p:cNvPr id="57" name="Google Shape;223;p22"/>
            <p:cNvSpPr/>
            <p:nvPr/>
          </p:nvSpPr>
          <p:spPr>
            <a:xfrm>
              <a:off x="8750606" y="2242826"/>
              <a:ext cx="3175200" cy="467709"/>
            </a:xfrm>
            <a:prstGeom prst="rect">
              <a:avLst/>
            </a:prstGeom>
            <a:noFill/>
            <a:ln>
              <a:noFill/>
            </a:ln>
          </p:spPr>
          <p:txBody>
            <a:bodyPr spcFirstLastPara="1" wrap="square" lIns="91425" tIns="45700" rIns="91425" bIns="45700" anchor="ctr" anchorCtr="0">
              <a:noAutofit/>
            </a:bodyPr>
            <a:lstStyle/>
            <a:p>
              <a:pPr marL="0" marR="0" lvl="0" indent="0" algn="ctr" rtl="0">
                <a:lnSpc>
                  <a:spcPct val="137382"/>
                </a:lnSpc>
                <a:spcBef>
                  <a:spcPts val="1560"/>
                </a:spcBef>
                <a:spcAft>
                  <a:spcPts val="0"/>
                </a:spcAft>
                <a:buNone/>
              </a:pPr>
              <a:r>
                <a:rPr lang="de-DE" b="1" dirty="0" smtClean="0">
                  <a:solidFill>
                    <a:srgbClr val="004B48"/>
                  </a:solidFill>
                  <a:latin typeface="Fira Sans Medium" panose="020B0603050000020004" pitchFamily="34" charset="0"/>
                  <a:ea typeface="Fira Sans"/>
                  <a:cs typeface="Fira Sans"/>
                  <a:sym typeface="Fira Sans"/>
                </a:rPr>
                <a:t>Data </a:t>
              </a:r>
              <a:r>
                <a:rPr lang="de-DE" b="1" dirty="0" err="1" smtClean="0">
                  <a:solidFill>
                    <a:srgbClr val="004B48"/>
                  </a:solidFill>
                  <a:latin typeface="Fira Sans Medium" panose="020B0603050000020004" pitchFamily="34" charset="0"/>
                  <a:ea typeface="Fira Sans"/>
                  <a:cs typeface="Fira Sans"/>
                  <a:sym typeface="Fira Sans"/>
                </a:rPr>
                <a:t>categories</a:t>
              </a:r>
              <a:endParaRPr lang="de-DE" b="1" dirty="0" smtClean="0">
                <a:solidFill>
                  <a:srgbClr val="004B48"/>
                </a:solidFill>
                <a:latin typeface="Fira Sans Medium" panose="020B0603050000020004" pitchFamily="34" charset="0"/>
                <a:ea typeface="Fira Sans"/>
                <a:cs typeface="Fira Sans"/>
                <a:sym typeface="Fira Sans"/>
              </a:endParaRPr>
            </a:p>
          </p:txBody>
        </p:sp>
        <p:grpSp>
          <p:nvGrpSpPr>
            <p:cNvPr id="58" name="Google Shape;224;p22"/>
            <p:cNvGrpSpPr/>
            <p:nvPr/>
          </p:nvGrpSpPr>
          <p:grpSpPr>
            <a:xfrm>
              <a:off x="8750606" y="2814785"/>
              <a:ext cx="3175272" cy="3468950"/>
              <a:chOff x="8750606" y="2814785"/>
              <a:chExt cx="3175272" cy="3468950"/>
            </a:xfrm>
          </p:grpSpPr>
          <p:sp>
            <p:nvSpPr>
              <p:cNvPr id="59" name="Google Shape;225;p22"/>
              <p:cNvSpPr/>
              <p:nvPr/>
            </p:nvSpPr>
            <p:spPr>
              <a:xfrm>
                <a:off x="8750606" y="2814785"/>
                <a:ext cx="1567800" cy="981000"/>
              </a:xfrm>
              <a:prstGeom prst="snipRoundRect">
                <a:avLst>
                  <a:gd name="adj1" fmla="val 16667"/>
                  <a:gd name="adj2" fmla="val 0"/>
                </a:avLst>
              </a:prstGeom>
              <a:solidFill>
                <a:srgbClr val="A7C637"/>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dirty="0">
                    <a:solidFill>
                      <a:srgbClr val="FFFFFF"/>
                    </a:solidFill>
                    <a:latin typeface="Fira Sans"/>
                    <a:ea typeface="Fira Sans"/>
                    <a:cs typeface="Fira Sans"/>
                    <a:sym typeface="Fira Sans"/>
                  </a:rPr>
                  <a:t>time-</a:t>
                </a:r>
                <a:r>
                  <a:rPr lang="de-DE" sz="1400" b="0" i="0" u="none" strike="noStrike" cap="none" dirty="0" err="1">
                    <a:solidFill>
                      <a:srgbClr val="FFFFFF"/>
                    </a:solidFill>
                    <a:latin typeface="Fira Sans"/>
                    <a:ea typeface="Fira Sans"/>
                    <a:cs typeface="Fira Sans"/>
                    <a:sym typeface="Fira Sans"/>
                  </a:rPr>
                  <a:t>series</a:t>
                </a:r>
                <a:endParaRPr sz="1400" b="0" i="0" u="none" strike="noStrike" cap="none" dirty="0">
                  <a:solidFill>
                    <a:srgbClr val="FFFFFF"/>
                  </a:solidFill>
                  <a:latin typeface="Fira Sans"/>
                  <a:ea typeface="Fira Sans"/>
                  <a:cs typeface="Fira Sans"/>
                  <a:sym typeface="Fira Sans"/>
                </a:endParaRPr>
              </a:p>
            </p:txBody>
          </p:sp>
          <p:sp>
            <p:nvSpPr>
              <p:cNvPr id="60" name="Google Shape;226;p22"/>
              <p:cNvSpPr/>
              <p:nvPr/>
            </p:nvSpPr>
            <p:spPr>
              <a:xfrm>
                <a:off x="8750607" y="4873377"/>
                <a:ext cx="1567800" cy="979500"/>
              </a:xfrm>
              <a:prstGeom prst="round2DiagRect">
                <a:avLst>
                  <a:gd name="adj1" fmla="val 0"/>
                  <a:gd name="adj2" fmla="val 0"/>
                </a:avLst>
              </a:prstGeom>
              <a:solidFill>
                <a:srgbClr val="74B549"/>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a:solidFill>
                      <a:srgbClr val="FFFFFF"/>
                    </a:solidFill>
                    <a:latin typeface="Fira Sans"/>
                    <a:ea typeface="Fira Sans"/>
                    <a:cs typeface="Fira Sans"/>
                    <a:sym typeface="Fira Sans"/>
                  </a:rPr>
                  <a:t>legacy data</a:t>
                </a:r>
                <a:endParaRPr sz="1400" b="0" i="0" u="none" strike="noStrike" cap="none">
                  <a:solidFill>
                    <a:srgbClr val="FFFFFF"/>
                  </a:solidFill>
                  <a:latin typeface="Fira Sans"/>
                  <a:ea typeface="Fira Sans"/>
                  <a:cs typeface="Fira Sans"/>
                  <a:sym typeface="Fira Sans"/>
                </a:endParaRPr>
              </a:p>
            </p:txBody>
          </p:sp>
          <p:sp>
            <p:nvSpPr>
              <p:cNvPr id="61" name="Google Shape;227;p22"/>
              <p:cNvSpPr/>
              <p:nvPr/>
            </p:nvSpPr>
            <p:spPr>
              <a:xfrm>
                <a:off x="8750607" y="3844202"/>
                <a:ext cx="1567800" cy="979500"/>
              </a:xfrm>
              <a:prstGeom prst="round2DiagRect">
                <a:avLst>
                  <a:gd name="adj1" fmla="val 0"/>
                  <a:gd name="adj2" fmla="val 0"/>
                </a:avLst>
              </a:prstGeom>
              <a:solidFill>
                <a:srgbClr val="00917A"/>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a:solidFill>
                      <a:srgbClr val="FFFFFF"/>
                    </a:solidFill>
                    <a:latin typeface="Fira Sans"/>
                    <a:ea typeface="Fira Sans"/>
                    <a:cs typeface="Fira Sans"/>
                    <a:sym typeface="Fira Sans"/>
                  </a:rPr>
                  <a:t>Farming 4.0</a:t>
                </a:r>
                <a:endParaRPr sz="1400" b="0" i="0" u="none" strike="noStrike" cap="none">
                  <a:solidFill>
                    <a:srgbClr val="FFFFFF"/>
                  </a:solidFill>
                  <a:latin typeface="Fira Sans"/>
                  <a:ea typeface="Fira Sans"/>
                  <a:cs typeface="Fira Sans"/>
                  <a:sym typeface="Fira Sans"/>
                </a:endParaRPr>
              </a:p>
            </p:txBody>
          </p:sp>
          <p:sp>
            <p:nvSpPr>
              <p:cNvPr id="62" name="Google Shape;228;p22"/>
              <p:cNvSpPr/>
              <p:nvPr/>
            </p:nvSpPr>
            <p:spPr>
              <a:xfrm>
                <a:off x="10357929" y="4873377"/>
                <a:ext cx="1567800" cy="979500"/>
              </a:xfrm>
              <a:prstGeom prst="round2DiagRect">
                <a:avLst>
                  <a:gd name="adj1" fmla="val 0"/>
                  <a:gd name="adj2" fmla="val 0"/>
                </a:avLst>
              </a:prstGeom>
              <a:solidFill>
                <a:srgbClr val="00917A"/>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a:solidFill>
                      <a:srgbClr val="FFFFFF"/>
                    </a:solidFill>
                    <a:latin typeface="Fira Sans"/>
                    <a:ea typeface="Fira Sans"/>
                    <a:cs typeface="Fira Sans"/>
                    <a:sym typeface="Fira Sans"/>
                  </a:rPr>
                  <a:t>omics data</a:t>
                </a:r>
                <a:endParaRPr sz="1400" b="0" i="0" u="none" strike="noStrike" cap="none">
                  <a:solidFill>
                    <a:srgbClr val="FFFFFF"/>
                  </a:solidFill>
                  <a:latin typeface="Fira Sans"/>
                  <a:ea typeface="Fira Sans"/>
                  <a:cs typeface="Fira Sans"/>
                  <a:sym typeface="Fira Sans"/>
                </a:endParaRPr>
              </a:p>
            </p:txBody>
          </p:sp>
          <p:sp>
            <p:nvSpPr>
              <p:cNvPr id="63" name="Google Shape;229;p22"/>
              <p:cNvSpPr/>
              <p:nvPr/>
            </p:nvSpPr>
            <p:spPr>
              <a:xfrm>
                <a:off x="10357929" y="3844202"/>
                <a:ext cx="1567800" cy="979500"/>
              </a:xfrm>
              <a:prstGeom prst="round2DiagRect">
                <a:avLst>
                  <a:gd name="adj1" fmla="val 0"/>
                  <a:gd name="adj2" fmla="val 0"/>
                </a:avLst>
              </a:prstGeom>
              <a:solidFill>
                <a:srgbClr val="A7C637"/>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a:solidFill>
                      <a:srgbClr val="FFFFFF"/>
                    </a:solidFill>
                    <a:latin typeface="Fira Sans"/>
                    <a:ea typeface="Fira Sans"/>
                    <a:cs typeface="Fira Sans"/>
                    <a:sym typeface="Fira Sans"/>
                  </a:rPr>
                  <a:t>sensitive data</a:t>
                </a:r>
                <a:endParaRPr sz="1400" b="0" i="0" u="none" strike="noStrike" cap="none">
                  <a:solidFill>
                    <a:srgbClr val="FFFFFF"/>
                  </a:solidFill>
                  <a:latin typeface="Fira Sans"/>
                  <a:ea typeface="Fira Sans"/>
                  <a:cs typeface="Fira Sans"/>
                  <a:sym typeface="Fira Sans"/>
                </a:endParaRPr>
              </a:p>
            </p:txBody>
          </p:sp>
          <p:sp>
            <p:nvSpPr>
              <p:cNvPr id="64" name="Google Shape;230;p22"/>
              <p:cNvSpPr/>
              <p:nvPr/>
            </p:nvSpPr>
            <p:spPr>
              <a:xfrm>
                <a:off x="10357929" y="2816275"/>
                <a:ext cx="1567800" cy="979500"/>
              </a:xfrm>
              <a:prstGeom prst="round2DiagRect">
                <a:avLst>
                  <a:gd name="adj1" fmla="val 0"/>
                  <a:gd name="adj2" fmla="val 0"/>
                </a:avLst>
              </a:prstGeom>
              <a:solidFill>
                <a:srgbClr val="74B549"/>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a:solidFill>
                      <a:srgbClr val="FFFFFF"/>
                    </a:solidFill>
                    <a:latin typeface="Fira Sans"/>
                    <a:ea typeface="Fira Sans"/>
                    <a:cs typeface="Fira Sans"/>
                    <a:sym typeface="Fira Sans"/>
                  </a:rPr>
                  <a:t>geo data</a:t>
                </a:r>
                <a:endParaRPr sz="1400" b="0" i="0" u="none" strike="noStrike" cap="none">
                  <a:solidFill>
                    <a:srgbClr val="FFFFFF"/>
                  </a:solidFill>
                  <a:latin typeface="Fira Sans"/>
                  <a:ea typeface="Fira Sans"/>
                  <a:cs typeface="Fira Sans"/>
                  <a:sym typeface="Fira Sans"/>
                </a:endParaRPr>
              </a:p>
            </p:txBody>
          </p:sp>
          <p:pic>
            <p:nvPicPr>
              <p:cNvPr id="65" name="Google Shape;231;p22"/>
              <p:cNvPicPr preferRelativeResize="0"/>
              <p:nvPr/>
            </p:nvPicPr>
            <p:blipFill rotWithShape="1">
              <a:blip r:embed="rId3">
                <a:alphaModFix/>
              </a:blip>
              <a:srcRect/>
              <a:stretch/>
            </p:blipFill>
            <p:spPr>
              <a:xfrm>
                <a:off x="9273160" y="3003618"/>
                <a:ext cx="437226" cy="410788"/>
              </a:xfrm>
              <a:prstGeom prst="rect">
                <a:avLst/>
              </a:prstGeom>
              <a:solidFill>
                <a:srgbClr val="A7C637"/>
              </a:solidFill>
              <a:ln>
                <a:noFill/>
              </a:ln>
            </p:spPr>
          </p:pic>
          <p:pic>
            <p:nvPicPr>
              <p:cNvPr id="66" name="Google Shape;232;p22"/>
              <p:cNvPicPr preferRelativeResize="0"/>
              <p:nvPr/>
            </p:nvPicPr>
            <p:blipFill rotWithShape="1">
              <a:blip r:embed="rId4">
                <a:alphaModFix/>
              </a:blip>
              <a:srcRect/>
              <a:stretch/>
            </p:blipFill>
            <p:spPr>
              <a:xfrm>
                <a:off x="11047341" y="3003618"/>
                <a:ext cx="189124" cy="410787"/>
              </a:xfrm>
              <a:prstGeom prst="rect">
                <a:avLst/>
              </a:prstGeom>
              <a:solidFill>
                <a:srgbClr val="74B549"/>
              </a:solidFill>
              <a:ln>
                <a:noFill/>
              </a:ln>
            </p:spPr>
          </p:pic>
          <p:pic>
            <p:nvPicPr>
              <p:cNvPr id="67" name="Google Shape;233;p22"/>
              <p:cNvPicPr preferRelativeResize="0"/>
              <p:nvPr/>
            </p:nvPicPr>
            <p:blipFill rotWithShape="1">
              <a:blip r:embed="rId5">
                <a:alphaModFix/>
              </a:blip>
              <a:srcRect/>
              <a:stretch/>
            </p:blipFill>
            <p:spPr>
              <a:xfrm>
                <a:off x="9382065" y="3982718"/>
                <a:ext cx="394520" cy="412822"/>
              </a:xfrm>
              <a:prstGeom prst="rect">
                <a:avLst/>
              </a:prstGeom>
              <a:solidFill>
                <a:srgbClr val="00917A"/>
              </a:solidFill>
              <a:ln>
                <a:noFill/>
              </a:ln>
            </p:spPr>
          </p:pic>
          <p:pic>
            <p:nvPicPr>
              <p:cNvPr id="71" name="Google Shape;234;p22"/>
              <p:cNvPicPr preferRelativeResize="0"/>
              <p:nvPr/>
            </p:nvPicPr>
            <p:blipFill rotWithShape="1">
              <a:blip r:embed="rId6">
                <a:alphaModFix/>
              </a:blip>
              <a:srcRect/>
              <a:stretch/>
            </p:blipFill>
            <p:spPr>
              <a:xfrm>
                <a:off x="10876517" y="4074229"/>
                <a:ext cx="530772" cy="321310"/>
              </a:xfrm>
              <a:prstGeom prst="rect">
                <a:avLst/>
              </a:prstGeom>
              <a:noFill/>
              <a:ln>
                <a:noFill/>
              </a:ln>
            </p:spPr>
          </p:pic>
          <p:pic>
            <p:nvPicPr>
              <p:cNvPr id="72" name="Google Shape;235;p22"/>
              <p:cNvPicPr preferRelativeResize="0"/>
              <p:nvPr/>
            </p:nvPicPr>
            <p:blipFill rotWithShape="1">
              <a:blip r:embed="rId7">
                <a:alphaModFix/>
              </a:blip>
              <a:srcRect/>
              <a:stretch/>
            </p:blipFill>
            <p:spPr>
              <a:xfrm>
                <a:off x="9336456" y="5060720"/>
                <a:ext cx="310636" cy="453010"/>
              </a:xfrm>
              <a:prstGeom prst="rect">
                <a:avLst/>
              </a:prstGeom>
              <a:solidFill>
                <a:srgbClr val="74B549"/>
              </a:solidFill>
              <a:ln>
                <a:noFill/>
              </a:ln>
            </p:spPr>
          </p:pic>
          <p:pic>
            <p:nvPicPr>
              <p:cNvPr id="73" name="Google Shape;236;p22"/>
              <p:cNvPicPr preferRelativeResize="0"/>
              <p:nvPr/>
            </p:nvPicPr>
            <p:blipFill rotWithShape="1">
              <a:blip r:embed="rId8">
                <a:alphaModFix/>
              </a:blip>
              <a:srcRect/>
              <a:stretch/>
            </p:blipFill>
            <p:spPr>
              <a:xfrm rot="-2271809">
                <a:off x="10929091" y="5162881"/>
                <a:ext cx="425624" cy="252326"/>
              </a:xfrm>
              <a:prstGeom prst="rect">
                <a:avLst/>
              </a:prstGeom>
              <a:solidFill>
                <a:srgbClr val="00917A"/>
              </a:solidFill>
              <a:ln>
                <a:noFill/>
              </a:ln>
            </p:spPr>
          </p:pic>
          <p:grpSp>
            <p:nvGrpSpPr>
              <p:cNvPr id="80" name="Google Shape;237;p22"/>
              <p:cNvGrpSpPr/>
              <p:nvPr/>
            </p:nvGrpSpPr>
            <p:grpSpPr>
              <a:xfrm>
                <a:off x="8750678" y="5895235"/>
                <a:ext cx="3175200" cy="388500"/>
                <a:chOff x="8750678" y="5895235"/>
                <a:chExt cx="3175200" cy="388500"/>
              </a:xfrm>
            </p:grpSpPr>
            <p:sp>
              <p:nvSpPr>
                <p:cNvPr id="81" name="Google Shape;238;p22"/>
                <p:cNvSpPr/>
                <p:nvPr/>
              </p:nvSpPr>
              <p:spPr>
                <a:xfrm rot="10800000">
                  <a:off x="8750678" y="5895235"/>
                  <a:ext cx="3175200" cy="388500"/>
                </a:xfrm>
                <a:prstGeom prst="snipRoundRect">
                  <a:avLst>
                    <a:gd name="adj1" fmla="val 39552"/>
                    <a:gd name="adj2" fmla="val 0"/>
                  </a:avLst>
                </a:prstGeom>
                <a:solidFill>
                  <a:srgbClr val="A7C637"/>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Fira Sans"/>
                    <a:ea typeface="Fira Sans"/>
                    <a:cs typeface="Fira Sans"/>
                    <a:sym typeface="Fira Sans"/>
                  </a:endParaRPr>
                </a:p>
              </p:txBody>
            </p:sp>
            <p:sp>
              <p:nvSpPr>
                <p:cNvPr id="82" name="Google Shape;239;p22"/>
                <p:cNvSpPr/>
                <p:nvPr/>
              </p:nvSpPr>
              <p:spPr>
                <a:xfrm>
                  <a:off x="9579325" y="5939356"/>
                  <a:ext cx="1517700" cy="308100"/>
                </a:xfrm>
                <a:prstGeom prst="rect">
                  <a:avLst/>
                </a:prstGeom>
                <a:solidFill>
                  <a:srgbClr val="A7C63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600" b="1" i="0" u="none" strike="noStrike" cap="none">
                      <a:solidFill>
                        <a:srgbClr val="FFFFFF"/>
                      </a:solidFill>
                      <a:latin typeface="Fira Sans"/>
                      <a:ea typeface="Fira Sans"/>
                      <a:cs typeface="Fira Sans"/>
                      <a:sym typeface="Fira Sans"/>
                    </a:rPr>
                    <a:t>…</a:t>
                  </a:r>
                  <a:endParaRPr sz="1600" b="1" i="0" u="none" strike="noStrike" cap="none">
                    <a:solidFill>
                      <a:srgbClr val="FFFFFF"/>
                    </a:solidFill>
                    <a:latin typeface="Fira Sans"/>
                    <a:ea typeface="Fira Sans"/>
                    <a:cs typeface="Fira Sans"/>
                    <a:sym typeface="Fira Sans"/>
                  </a:endParaRPr>
                </a:p>
              </p:txBody>
            </p:sp>
          </p:grpSp>
        </p:grpSp>
      </p:grpSp>
      <p:sp>
        <p:nvSpPr>
          <p:cNvPr id="55" name="Google Shape;117;p7"/>
          <p:cNvSpPr/>
          <p:nvPr/>
        </p:nvSpPr>
        <p:spPr>
          <a:xfrm>
            <a:off x="478367" y="1573848"/>
            <a:ext cx="7737900" cy="646200"/>
          </a:xfrm>
          <a:prstGeom prst="rect">
            <a:avLst/>
          </a:prstGeom>
          <a:noFill/>
          <a:ln>
            <a:noFill/>
          </a:ln>
        </p:spPr>
        <p:txBody>
          <a:bodyPr spcFirstLastPara="1" wrap="square" lIns="91425" tIns="45700" rIns="91425" bIns="45700" anchor="t" anchorCtr="0">
            <a:noAutofit/>
          </a:bodyPr>
          <a:lstStyle/>
          <a:p>
            <a:pPr marL="12067" marR="5080" lvl="0"/>
            <a:r>
              <a:rPr lang="de-DE" dirty="0">
                <a:solidFill>
                  <a:srgbClr val="414143"/>
                </a:solidFill>
                <a:latin typeface="Fira Sans Medium" panose="020B0603050000020004" pitchFamily="34" charset="0"/>
                <a:ea typeface="Quattrocento Sans"/>
                <a:cs typeface="Quattrocento Sans"/>
                <a:sym typeface="Quattrocento Sans"/>
              </a:rPr>
              <a:t>→ </a:t>
            </a:r>
            <a:r>
              <a:rPr lang="de-DE" dirty="0" smtClean="0">
                <a:solidFill>
                  <a:srgbClr val="414143"/>
                </a:solidFill>
                <a:latin typeface="Fira Sans Medium" panose="020B0603050000020004" pitchFamily="34" charset="0"/>
                <a:ea typeface="Quattrocento Sans"/>
                <a:cs typeface="Quattrocento Sans"/>
                <a:sym typeface="Quattrocento Sans"/>
              </a:rPr>
              <a:t>Start 1.3.2023</a:t>
            </a:r>
            <a:endParaRPr dirty="0">
              <a:solidFill>
                <a:schemeClr val="dk2"/>
              </a:solidFill>
              <a:latin typeface="Fira Sans" panose="020B0503050000020004" pitchFamily="34" charset="0"/>
              <a:ea typeface="Quattrocento Sans"/>
              <a:cs typeface="Quattrocento Sans"/>
              <a:sym typeface="Quattrocento Sans"/>
            </a:endParaRPr>
          </a:p>
        </p:txBody>
      </p:sp>
    </p:spTree>
    <p:extLst>
      <p:ext uri="{BB962C8B-B14F-4D97-AF65-F5344CB8AC3E}">
        <p14:creationId xmlns:p14="http://schemas.microsoft.com/office/powerpoint/2010/main" val="2750150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dirty="0"/>
              <a:t>www.fairagro.net</a:t>
            </a:r>
          </a:p>
        </p:txBody>
      </p:sp>
      <p:sp>
        <p:nvSpPr>
          <p:cNvPr id="4" name="Foliennummernplatzhalter 3"/>
          <p:cNvSpPr>
            <a:spLocks noGrp="1"/>
          </p:cNvSpPr>
          <p:nvPr>
            <p:ph type="sldNum" sz="quarter" idx="12"/>
          </p:nvPr>
        </p:nvSpPr>
        <p:spPr/>
        <p:txBody>
          <a:bodyPr/>
          <a:lstStyle/>
          <a:p>
            <a:fld id="{8C79558A-A57C-410E-8B10-0E74D37CBCBA}" type="slidenum">
              <a:rPr lang="de-DE" smtClean="0"/>
              <a:t>3</a:t>
            </a:fld>
            <a:endParaRPr lang="de-DE"/>
          </a:p>
        </p:txBody>
      </p:sp>
      <p:sp>
        <p:nvSpPr>
          <p:cNvPr id="6" name="Google Shape;385;p13"/>
          <p:cNvSpPr txBox="1"/>
          <p:nvPr/>
        </p:nvSpPr>
        <p:spPr>
          <a:xfrm>
            <a:off x="3240161" y="1846001"/>
            <a:ext cx="4474278" cy="2701634"/>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de-DE" sz="2000" dirty="0">
                <a:solidFill>
                  <a:schemeClr val="bg1">
                    <a:lumMod val="50000"/>
                  </a:schemeClr>
                </a:solidFill>
                <a:latin typeface="Fira Sans" panose="020B0503050000020004" pitchFamily="34" charset="0"/>
                <a:ea typeface="Quattrocento Sans"/>
                <a:cs typeface="Quattrocento Sans"/>
                <a:sym typeface="Quattrocento Sans"/>
              </a:rPr>
              <a:t>11 (Co-)</a:t>
            </a:r>
            <a:r>
              <a:rPr lang="de-DE" sz="2000" dirty="0" err="1">
                <a:solidFill>
                  <a:schemeClr val="bg1">
                    <a:lumMod val="50000"/>
                  </a:schemeClr>
                </a:solidFill>
                <a:latin typeface="Fira Sans" panose="020B0503050000020004" pitchFamily="34" charset="0"/>
                <a:ea typeface="Quattrocento Sans"/>
                <a:cs typeface="Quattrocento Sans"/>
                <a:sym typeface="Quattrocento Sans"/>
              </a:rPr>
              <a:t>applicants</a:t>
            </a:r>
            <a:r>
              <a:rPr lang="de-DE" sz="2000" dirty="0">
                <a:solidFill>
                  <a:schemeClr val="bg1">
                    <a:lumMod val="50000"/>
                  </a:schemeClr>
                </a:solidFill>
                <a:latin typeface="Fira Sans" panose="020B0503050000020004" pitchFamily="34" charset="0"/>
                <a:ea typeface="Quattrocento Sans"/>
                <a:cs typeface="Quattrocento Sans"/>
                <a:sym typeface="Quattrocento Sans"/>
              </a:rPr>
              <a:t> + </a:t>
            </a:r>
            <a:r>
              <a:rPr lang="de-DE" sz="2000" dirty="0" smtClean="0">
                <a:solidFill>
                  <a:schemeClr val="bg1">
                    <a:lumMod val="50000"/>
                  </a:schemeClr>
                </a:solidFill>
                <a:latin typeface="Fira Sans" panose="020B0503050000020004" pitchFamily="34" charset="0"/>
                <a:ea typeface="Quattrocento Sans"/>
                <a:cs typeface="Quattrocento Sans"/>
                <a:sym typeface="Quattrocento Sans"/>
              </a:rPr>
              <a:t>19 </a:t>
            </a:r>
            <a:r>
              <a:rPr lang="de-DE" sz="2000" dirty="0" err="1">
                <a:solidFill>
                  <a:schemeClr val="bg1">
                    <a:lumMod val="50000"/>
                  </a:schemeClr>
                </a:solidFill>
                <a:latin typeface="Fira Sans" panose="020B0503050000020004" pitchFamily="34" charset="0"/>
                <a:ea typeface="Quattrocento Sans"/>
                <a:cs typeface="Quattrocento Sans"/>
                <a:sym typeface="Quattrocento Sans"/>
              </a:rPr>
              <a:t>participants</a:t>
            </a:r>
            <a:r>
              <a:rPr lang="de-DE" sz="2000" dirty="0">
                <a:solidFill>
                  <a:schemeClr val="bg1">
                    <a:lumMod val="50000"/>
                  </a:schemeClr>
                </a:solidFill>
                <a:latin typeface="Fira Sans" panose="020B0503050000020004" pitchFamily="34" charset="0"/>
                <a:ea typeface="Quattrocento Sans"/>
                <a:cs typeface="Quattrocento Sans"/>
                <a:sym typeface="Quattrocento Sans"/>
              </a:rPr>
              <a:t> </a:t>
            </a:r>
            <a:endParaRPr sz="2000" dirty="0">
              <a:solidFill>
                <a:schemeClr val="bg1">
                  <a:lumMod val="50000"/>
                </a:schemeClr>
              </a:solidFill>
              <a:latin typeface="Fira Sans" panose="020B0503050000020004" pitchFamily="34" charset="0"/>
              <a:ea typeface="Quattrocento Sans"/>
              <a:cs typeface="Quattrocento Sans"/>
              <a:sym typeface="Quattrocento Sans"/>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Universities</a:t>
            </a:r>
            <a:endParaRPr sz="1600" b="0" i="0" u="none" strike="noStrike" cap="none" dirty="0">
              <a:solidFill>
                <a:schemeClr val="dk1"/>
              </a:solidFill>
              <a:latin typeface="Fira Sans" panose="020B0503050000020004" pitchFamily="34" charset="0"/>
              <a:ea typeface="Quattrocento Sans"/>
              <a:cs typeface="Quattrocento Sans"/>
              <a:sym typeface="Quattrocento Sans"/>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Universities</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of</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applied</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sciences</a:t>
            </a:r>
            <a:endParaRPr sz="1600" dirty="0">
              <a:latin typeface="Fira Sans" panose="020B0503050000020004" pitchFamily="34" charset="0"/>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Research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institutes</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endParaRPr sz="1600" b="0" i="0" u="none" strike="noStrike" cap="none" dirty="0">
              <a:solidFill>
                <a:schemeClr val="dk1"/>
              </a:solidFill>
              <a:latin typeface="Fira Sans" panose="020B0503050000020004" pitchFamily="34" charset="0"/>
              <a:ea typeface="Quattrocento Sans"/>
              <a:cs typeface="Quattrocento Sans"/>
              <a:sym typeface="Quattrocento Sans"/>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Federal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research</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institutes</a:t>
            </a:r>
            <a:endParaRPr sz="1600" dirty="0">
              <a:latin typeface="Fira Sans" panose="020B0503050000020004" pitchFamily="34" charset="0"/>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Infrastructure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facilities</a:t>
            </a:r>
            <a:endParaRPr sz="1600" dirty="0">
              <a:latin typeface="Fira Sans" panose="020B0503050000020004" pitchFamily="34" charset="0"/>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Governmental</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institutions</a:t>
            </a:r>
            <a:endParaRPr sz="1600" dirty="0">
              <a:latin typeface="Fira Sans" panose="020B0503050000020004" pitchFamily="34" charset="0"/>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Professional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scientific</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associations</a:t>
            </a:r>
            <a:endParaRPr sz="1600" dirty="0">
              <a:latin typeface="Fira Sans" panose="020B0503050000020004" pitchFamily="34" charset="0"/>
            </a:endParaRPr>
          </a:p>
          <a:p>
            <a:pPr marL="457200" marR="0" lvl="0" indent="-228600" algn="l" rtl="0">
              <a:lnSpc>
                <a:spcPct val="100000"/>
              </a:lnSpc>
              <a:spcBef>
                <a:spcPts val="0"/>
              </a:spcBef>
              <a:spcAft>
                <a:spcPts val="0"/>
              </a:spcAft>
              <a:buClr>
                <a:srgbClr val="000000"/>
              </a:buClr>
              <a:buSzPts val="1200"/>
              <a:buFont typeface="Quattrocento Sans"/>
              <a:buNone/>
            </a:pPr>
            <a:endParaRPr sz="1600" b="0" i="0" u="none" strike="noStrike" cap="none" dirty="0">
              <a:solidFill>
                <a:schemeClr val="dk2"/>
              </a:solidFill>
              <a:latin typeface="Fira Sans" panose="020B0503050000020004" pitchFamily="34" charset="0"/>
              <a:ea typeface="Quattrocento Sans"/>
              <a:cs typeface="Quattrocento Sans"/>
              <a:sym typeface="Quattrocento Sans"/>
            </a:endParaRPr>
          </a:p>
        </p:txBody>
      </p:sp>
      <p:sp>
        <p:nvSpPr>
          <p:cNvPr id="7" name="Rechteck 6"/>
          <p:cNvSpPr/>
          <p:nvPr/>
        </p:nvSpPr>
        <p:spPr>
          <a:xfrm>
            <a:off x="7509169" y="1886871"/>
            <a:ext cx="4586546" cy="1578894"/>
          </a:xfrm>
          <a:prstGeom prst="rect">
            <a:avLst/>
          </a:prstGeom>
        </p:spPr>
        <p:txBody>
          <a:bodyPr wrap="square">
            <a:spAutoFit/>
          </a:bodyPr>
          <a:lstStyle/>
          <a:p>
            <a:pPr>
              <a:lnSpc>
                <a:spcPct val="115000"/>
              </a:lnSpc>
            </a:pPr>
            <a:r>
              <a:rPr lang="fr-FR" sz="2000" dirty="0" err="1">
                <a:solidFill>
                  <a:schemeClr val="bg1">
                    <a:lumMod val="50000"/>
                  </a:schemeClr>
                </a:solidFill>
                <a:latin typeface="Fira Sans" panose="020B0503050000020004" pitchFamily="34" charset="0"/>
                <a:ea typeface="Quattrocento Sans"/>
                <a:cs typeface="Quattrocento Sans"/>
                <a:sym typeface="Quattrocento Sans"/>
              </a:rPr>
              <a:t>Representing</a:t>
            </a:r>
            <a:r>
              <a:rPr lang="fr-FR" sz="2000" dirty="0">
                <a:solidFill>
                  <a:schemeClr val="bg1">
                    <a:lumMod val="50000"/>
                  </a:schemeClr>
                </a:solidFill>
                <a:latin typeface="Fira Sans" panose="020B0503050000020004" pitchFamily="34" charset="0"/>
                <a:ea typeface="Quattrocento Sans"/>
                <a:cs typeface="Quattrocento Sans"/>
                <a:sym typeface="Quattrocento Sans"/>
              </a:rPr>
              <a:t> important disciplines in </a:t>
            </a:r>
            <a:endParaRPr lang="fr-FR" sz="2000" dirty="0">
              <a:solidFill>
                <a:schemeClr val="bg1">
                  <a:lumMod val="50000"/>
                </a:schemeClr>
              </a:solidFill>
              <a:latin typeface="Fira Sans" panose="020B0503050000020004" pitchFamily="34" charset="0"/>
              <a:ea typeface="Quattrocento Sans"/>
              <a:cs typeface="Quattrocento Sans"/>
            </a:endParaRPr>
          </a:p>
          <a:p>
            <a:pPr marL="285750" lvl="0" indent="-285750">
              <a:lnSpc>
                <a:spcPct val="115000"/>
              </a:lnSpc>
              <a:buClr>
                <a:srgbClr val="000000"/>
              </a:buClr>
              <a:buSzPts val="1400"/>
              <a:buFont typeface="Arial"/>
              <a:buChar char="•"/>
            </a:pPr>
            <a:r>
              <a:rPr lang="fr-FR" sz="1600" dirty="0" err="1">
                <a:solidFill>
                  <a:schemeClr val="dk1"/>
                </a:solidFill>
                <a:latin typeface="Fira Sans" panose="020B0503050000020004" pitchFamily="34" charset="0"/>
                <a:ea typeface="Quattrocento Sans"/>
                <a:cs typeface="Quattrocento Sans"/>
                <a:sym typeface="Quattrocento Sans"/>
              </a:rPr>
              <a:t>Crop</a:t>
            </a:r>
            <a:r>
              <a:rPr lang="fr-FR" sz="1600" dirty="0">
                <a:solidFill>
                  <a:schemeClr val="dk1"/>
                </a:solidFill>
                <a:latin typeface="Fira Sans" panose="020B0503050000020004" pitchFamily="34" charset="0"/>
                <a:ea typeface="Quattrocento Sans"/>
                <a:cs typeface="Quattrocento Sans"/>
                <a:sym typeface="Quattrocento Sans"/>
              </a:rPr>
              <a:t> </a:t>
            </a:r>
            <a:r>
              <a:rPr lang="fr-FR" sz="1600" dirty="0" smtClean="0">
                <a:solidFill>
                  <a:schemeClr val="dk1"/>
                </a:solidFill>
                <a:latin typeface="Fira Sans" panose="020B0503050000020004" pitchFamily="34" charset="0"/>
                <a:ea typeface="Quattrocento Sans"/>
                <a:cs typeface="Quattrocento Sans"/>
                <a:sym typeface="Quattrocento Sans"/>
              </a:rPr>
              <a:t>and </a:t>
            </a:r>
            <a:r>
              <a:rPr lang="fr-FR" sz="1600" dirty="0" err="1" smtClean="0">
                <a:solidFill>
                  <a:schemeClr val="dk1"/>
                </a:solidFill>
                <a:latin typeface="Fira Sans" panose="020B0503050000020004" pitchFamily="34" charset="0"/>
                <a:ea typeface="Quattrocento Sans"/>
                <a:cs typeface="Quattrocento Sans"/>
                <a:sym typeface="Quattrocento Sans"/>
              </a:rPr>
              <a:t>vegetable</a:t>
            </a:r>
            <a:r>
              <a:rPr lang="fr-FR" sz="1600" dirty="0" smtClean="0">
                <a:solidFill>
                  <a:schemeClr val="dk1"/>
                </a:solidFill>
                <a:latin typeface="Fira Sans" panose="020B0503050000020004" pitchFamily="34" charset="0"/>
                <a:ea typeface="Quattrocento Sans"/>
                <a:cs typeface="Quattrocento Sans"/>
                <a:sym typeface="Quattrocento Sans"/>
              </a:rPr>
              <a:t> sciences</a:t>
            </a:r>
            <a:endParaRPr lang="fr-FR" sz="1600" dirty="0">
              <a:latin typeface="Fira Sans" panose="020B0503050000020004" pitchFamily="34" charset="0"/>
            </a:endParaRPr>
          </a:p>
          <a:p>
            <a:pPr marL="285750" lvl="0" indent="-285750">
              <a:lnSpc>
                <a:spcPct val="115000"/>
              </a:lnSpc>
              <a:buClr>
                <a:srgbClr val="000000"/>
              </a:buClr>
              <a:buSzPts val="1400"/>
              <a:buFont typeface="Arial"/>
              <a:buChar char="•"/>
            </a:pPr>
            <a:r>
              <a:rPr lang="fr-FR" sz="1600" dirty="0" err="1">
                <a:solidFill>
                  <a:schemeClr val="dk1"/>
                </a:solidFill>
                <a:latin typeface="Fira Sans" panose="020B0503050000020004" pitchFamily="34" charset="0"/>
                <a:ea typeface="Quattrocento Sans"/>
                <a:cs typeface="Quattrocento Sans"/>
                <a:sym typeface="Quattrocento Sans"/>
              </a:rPr>
              <a:t>Soil</a:t>
            </a:r>
            <a:r>
              <a:rPr lang="fr-FR" sz="1600" dirty="0">
                <a:solidFill>
                  <a:schemeClr val="dk1"/>
                </a:solidFill>
                <a:latin typeface="Fira Sans" panose="020B0503050000020004" pitchFamily="34" charset="0"/>
                <a:ea typeface="Quattrocento Sans"/>
                <a:cs typeface="Quattrocento Sans"/>
                <a:sym typeface="Quattrocento Sans"/>
              </a:rPr>
              <a:t> sciences </a:t>
            </a:r>
            <a:endParaRPr lang="fr-FR" sz="1600" dirty="0">
              <a:latin typeface="Fira Sans" panose="020B0503050000020004" pitchFamily="34" charset="0"/>
            </a:endParaRPr>
          </a:p>
          <a:p>
            <a:pPr marL="285750" lvl="0" indent="-285750">
              <a:lnSpc>
                <a:spcPct val="115000"/>
              </a:lnSpc>
              <a:buClr>
                <a:srgbClr val="000000"/>
              </a:buClr>
              <a:buSzPts val="1400"/>
              <a:buFont typeface="Arial"/>
              <a:buChar char="•"/>
            </a:pPr>
            <a:r>
              <a:rPr lang="fr-FR" sz="1600" dirty="0">
                <a:solidFill>
                  <a:schemeClr val="dk1"/>
                </a:solidFill>
                <a:latin typeface="Fira Sans" panose="020B0503050000020004" pitchFamily="34" charset="0"/>
                <a:ea typeface="Quattrocento Sans"/>
                <a:cs typeface="Quattrocento Sans"/>
                <a:sym typeface="Quattrocento Sans"/>
              </a:rPr>
              <a:t>Agri-</a:t>
            </a:r>
            <a:r>
              <a:rPr lang="fr-FR" sz="1600" dirty="0" err="1">
                <a:solidFill>
                  <a:schemeClr val="dk1"/>
                </a:solidFill>
                <a:latin typeface="Fira Sans" panose="020B0503050000020004" pitchFamily="34" charset="0"/>
                <a:ea typeface="Quattrocento Sans"/>
                <a:cs typeface="Quattrocento Sans"/>
                <a:sym typeface="Quattrocento Sans"/>
              </a:rPr>
              <a:t>environmental</a:t>
            </a:r>
            <a:r>
              <a:rPr lang="fr-FR" sz="1600" dirty="0">
                <a:solidFill>
                  <a:schemeClr val="dk1"/>
                </a:solidFill>
                <a:latin typeface="Fira Sans" panose="020B0503050000020004" pitchFamily="34" charset="0"/>
                <a:ea typeface="Quattrocento Sans"/>
                <a:cs typeface="Quattrocento Sans"/>
                <a:sym typeface="Quattrocento Sans"/>
              </a:rPr>
              <a:t> </a:t>
            </a:r>
            <a:r>
              <a:rPr lang="fr-FR" sz="1600" dirty="0" smtClean="0">
                <a:solidFill>
                  <a:schemeClr val="dk1"/>
                </a:solidFill>
                <a:latin typeface="Fira Sans" panose="020B0503050000020004" pitchFamily="34" charset="0"/>
                <a:ea typeface="Quattrocento Sans"/>
                <a:cs typeface="Quattrocento Sans"/>
                <a:sym typeface="Quattrocento Sans"/>
              </a:rPr>
              <a:t>sciences</a:t>
            </a:r>
          </a:p>
          <a:p>
            <a:pPr marL="285750" lvl="0" indent="-285750">
              <a:lnSpc>
                <a:spcPct val="115000"/>
              </a:lnSpc>
              <a:buClr>
                <a:srgbClr val="000000"/>
              </a:buClr>
              <a:buSzPts val="1400"/>
              <a:buFont typeface="Arial"/>
              <a:buChar char="•"/>
            </a:pPr>
            <a:r>
              <a:rPr lang="fr-FR" sz="1600" dirty="0" err="1">
                <a:solidFill>
                  <a:schemeClr val="dk1"/>
                </a:solidFill>
                <a:latin typeface="Fira Sans" panose="020B0503050000020004" pitchFamily="34" charset="0"/>
                <a:ea typeface="Quattrocento Sans"/>
                <a:cs typeface="Quattrocento Sans"/>
                <a:sym typeface="Quattrocento Sans"/>
              </a:rPr>
              <a:t>Socio-economics</a:t>
            </a:r>
            <a:endParaRPr lang="fr-FR" sz="1600" dirty="0">
              <a:solidFill>
                <a:schemeClr val="dk1"/>
              </a:solidFill>
              <a:latin typeface="Fira Sans" panose="020B0503050000020004" pitchFamily="34" charset="0"/>
              <a:ea typeface="Quattrocento Sans"/>
              <a:cs typeface="Quattrocento Sans"/>
              <a:sym typeface="Quattrocento Sans"/>
            </a:endParaRPr>
          </a:p>
        </p:txBody>
      </p:sp>
      <p:sp>
        <p:nvSpPr>
          <p:cNvPr id="8" name="Titel 1"/>
          <p:cNvSpPr txBox="1">
            <a:spLocks/>
          </p:cNvSpPr>
          <p:nvPr/>
        </p:nvSpPr>
        <p:spPr>
          <a:xfrm>
            <a:off x="469232" y="508802"/>
            <a:ext cx="7816210" cy="1131661"/>
          </a:xfrm>
          <a:prstGeom prst="rect">
            <a:avLst/>
          </a:prstGeom>
        </p:spPr>
        <p:txBody>
          <a:bodyPr/>
          <a:lstStyle>
            <a:lvl1pPr algn="l" defTabSz="914400" rtl="0" eaLnBrk="1" latinLnBrk="0" hangingPunct="1">
              <a:lnSpc>
                <a:spcPct val="90000"/>
              </a:lnSpc>
              <a:spcBef>
                <a:spcPct val="0"/>
              </a:spcBef>
              <a:buNone/>
              <a:defRPr sz="5900" kern="1200" baseline="0">
                <a:solidFill>
                  <a:srgbClr val="74B549"/>
                </a:solidFill>
                <a:latin typeface="Fira Sans" panose="020B0503050000020004" pitchFamily="34" charset="0"/>
                <a:ea typeface="+mj-ea"/>
                <a:cs typeface="+mj-cs"/>
              </a:defRPr>
            </a:lvl1pPr>
          </a:lstStyle>
          <a:p>
            <a:pPr algn="r"/>
            <a:r>
              <a:rPr lang="en-US" sz="2600" dirty="0"/>
              <a:t>Our partners: leading institutions in the agrosystem domain</a:t>
            </a:r>
          </a:p>
        </p:txBody>
      </p:sp>
      <p:pic>
        <p:nvPicPr>
          <p:cNvPr id="9" name="Grafik 8"/>
          <p:cNvPicPr>
            <a:picLocks noChangeAspect="1"/>
          </p:cNvPicPr>
          <p:nvPr/>
        </p:nvPicPr>
        <p:blipFill>
          <a:blip r:embed="rId2"/>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1431027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800" b="1" dirty="0" err="1"/>
              <a:t>FAIRagro</a:t>
            </a:r>
            <a:r>
              <a:rPr lang="de-DE" sz="2800" b="1" dirty="0" smtClean="0"/>
              <a:t> </a:t>
            </a:r>
            <a:r>
              <a:rPr lang="de-DE" sz="2800" b="1" dirty="0" err="1" smtClean="0"/>
              <a:t>helpdesk</a:t>
            </a:r>
            <a:r>
              <a:rPr lang="de-DE" sz="2800" b="1" dirty="0" smtClean="0"/>
              <a:t> </a:t>
            </a:r>
            <a:r>
              <a:rPr lang="de-DE" sz="2800" dirty="0" smtClean="0"/>
              <a:t>https</a:t>
            </a:r>
            <a:r>
              <a:rPr lang="de-DE" sz="2800" dirty="0"/>
              <a:t>://fairagro.net/helpdesk</a:t>
            </a:r>
            <a:r>
              <a:rPr lang="de-DE" sz="2800" dirty="0" smtClean="0"/>
              <a:t>/</a:t>
            </a:r>
            <a:endParaRPr lang="de-DE" sz="2800" dirty="0"/>
          </a:p>
        </p:txBody>
      </p:sp>
      <p:sp>
        <p:nvSpPr>
          <p:cNvPr id="6" name="Foliennummernplatzhalter 5"/>
          <p:cNvSpPr>
            <a:spLocks noGrp="1"/>
          </p:cNvSpPr>
          <p:nvPr>
            <p:ph type="sldNum" sz="quarter" idx="12"/>
          </p:nvPr>
        </p:nvSpPr>
        <p:spPr>
          <a:xfrm>
            <a:off x="8654180" y="6329673"/>
            <a:ext cx="2743200" cy="365125"/>
          </a:xfrm>
        </p:spPr>
        <p:txBody>
          <a:bodyPr/>
          <a:lstStyle/>
          <a:p>
            <a:fld id="{8C79558A-A57C-410E-8B10-0E74D37CBCBA}" type="slidenum">
              <a:rPr lang="de-DE" smtClean="0"/>
              <a:pPr/>
              <a:t>4</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grpSp>
        <p:nvGrpSpPr>
          <p:cNvPr id="7" name="Google Shape;428;p14"/>
          <p:cNvGrpSpPr/>
          <p:nvPr/>
        </p:nvGrpSpPr>
        <p:grpSpPr>
          <a:xfrm>
            <a:off x="2751754" y="5128036"/>
            <a:ext cx="6208200" cy="1535100"/>
            <a:chOff x="2751754" y="4904514"/>
            <a:chExt cx="6208200" cy="1535100"/>
          </a:xfrm>
        </p:grpSpPr>
        <p:sp>
          <p:nvSpPr>
            <p:cNvPr id="8" name="Google Shape;429;p14"/>
            <p:cNvSpPr/>
            <p:nvPr/>
          </p:nvSpPr>
          <p:spPr>
            <a:xfrm>
              <a:off x="2807204" y="4904514"/>
              <a:ext cx="6061200" cy="1384200"/>
            </a:xfrm>
            <a:prstGeom prst="round2DiagRect">
              <a:avLst>
                <a:gd name="adj1" fmla="val 15515"/>
                <a:gd name="adj2" fmla="val 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Fira Sans" panose="020B0503050000020004" pitchFamily="34" charset="0"/>
                <a:ea typeface="Arial"/>
                <a:cs typeface="Arial"/>
                <a:sym typeface="Arial"/>
              </a:endParaRPr>
            </a:p>
          </p:txBody>
        </p:sp>
        <p:sp>
          <p:nvSpPr>
            <p:cNvPr id="9" name="Google Shape;430;p14"/>
            <p:cNvSpPr/>
            <p:nvPr/>
          </p:nvSpPr>
          <p:spPr>
            <a:xfrm>
              <a:off x="2751754" y="4904514"/>
              <a:ext cx="6208200" cy="1535100"/>
            </a:xfrm>
            <a:prstGeom prst="rect">
              <a:avLst/>
            </a:prstGeom>
            <a:gradFill>
              <a:gsLst>
                <a:gs pos="0">
                  <a:srgbClr val="FFFFFF">
                    <a:alpha val="0"/>
                  </a:srgbClr>
                </a:gs>
                <a:gs pos="71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Fira Sans" panose="020B0503050000020004" pitchFamily="34" charset="0"/>
                <a:ea typeface="Arial"/>
                <a:cs typeface="Arial"/>
                <a:sym typeface="Arial"/>
              </a:endParaRPr>
            </a:p>
          </p:txBody>
        </p:sp>
      </p:grpSp>
      <p:sp>
        <p:nvSpPr>
          <p:cNvPr id="10" name="Google Shape;433;p14"/>
          <p:cNvSpPr txBox="1"/>
          <p:nvPr/>
        </p:nvSpPr>
        <p:spPr>
          <a:xfrm>
            <a:off x="3106168" y="5306893"/>
            <a:ext cx="5686733" cy="637097"/>
          </a:xfrm>
          <a:prstGeom prst="rect">
            <a:avLst/>
          </a:prstGeom>
          <a:noFill/>
          <a:ln>
            <a:noFill/>
          </a:ln>
        </p:spPr>
        <p:txBody>
          <a:bodyPr spcFirstLastPara="1" wrap="square" lIns="0" tIns="0" rIns="0" bIns="0" anchor="t" anchorCtr="0">
            <a:spAutoFit/>
          </a:bodyPr>
          <a:lstStyle/>
          <a:p>
            <a:pPr lvl="0">
              <a:lnSpc>
                <a:spcPct val="115000"/>
              </a:lnSpc>
            </a:pPr>
            <a:r>
              <a:rPr lang="de-DE" dirty="0" smtClean="0">
                <a:hlinkClick r:id="rId2"/>
              </a:rPr>
              <a:t>info@fairagro.net</a:t>
            </a:r>
            <a:r>
              <a:rPr lang="de-DE" dirty="0" smtClean="0"/>
              <a:t> | Toolbox </a:t>
            </a:r>
            <a:r>
              <a:rPr lang="de-DE" dirty="0" err="1" smtClean="0"/>
              <a:t>for</a:t>
            </a:r>
            <a:r>
              <a:rPr lang="de-DE" dirty="0" smtClean="0"/>
              <a:t> </a:t>
            </a:r>
            <a:r>
              <a:rPr lang="de-DE" dirty="0" err="1" smtClean="0"/>
              <a:t>publishing</a:t>
            </a:r>
            <a:r>
              <a:rPr lang="de-DE" dirty="0" smtClean="0"/>
              <a:t> </a:t>
            </a:r>
            <a:r>
              <a:rPr lang="de-DE" dirty="0" err="1" smtClean="0"/>
              <a:t>and</a:t>
            </a:r>
            <a:r>
              <a:rPr lang="de-DE" dirty="0" smtClean="0"/>
              <a:t> </a:t>
            </a:r>
            <a:r>
              <a:rPr lang="de-DE" dirty="0" err="1" smtClean="0"/>
              <a:t>managing</a:t>
            </a:r>
            <a:r>
              <a:rPr lang="de-DE" dirty="0" smtClean="0"/>
              <a:t> </a:t>
            </a:r>
            <a:r>
              <a:rPr lang="de-DE" dirty="0" err="1" smtClean="0"/>
              <a:t>research</a:t>
            </a:r>
            <a:r>
              <a:rPr lang="de-DE" dirty="0" smtClean="0"/>
              <a:t> </a:t>
            </a:r>
            <a:r>
              <a:rPr lang="de-DE" dirty="0" err="1" smtClean="0"/>
              <a:t>data</a:t>
            </a:r>
            <a:endParaRPr sz="1600" b="0" i="0" u="none" strike="noStrike" cap="none" dirty="0">
              <a:solidFill>
                <a:schemeClr val="dk1"/>
              </a:solidFill>
              <a:latin typeface="Fira Sans" panose="020B0503050000020004" pitchFamily="34" charset="0"/>
              <a:ea typeface="Quattrocento Sans"/>
              <a:cs typeface="Quattrocento Sans"/>
              <a:sym typeface="Quattrocento Sans"/>
            </a:endParaRPr>
          </a:p>
        </p:txBody>
      </p:sp>
      <p:sp>
        <p:nvSpPr>
          <p:cNvPr id="11" name="Google Shape;434;p14"/>
          <p:cNvSpPr/>
          <p:nvPr/>
        </p:nvSpPr>
        <p:spPr>
          <a:xfrm>
            <a:off x="2802704" y="1437453"/>
            <a:ext cx="6065700" cy="3295103"/>
          </a:xfrm>
          <a:prstGeom prst="round2DiagRect">
            <a:avLst>
              <a:gd name="adj1" fmla="val 4065"/>
              <a:gd name="adj2" fmla="val 0"/>
            </a:avLst>
          </a:prstGeom>
          <a:solidFill>
            <a:srgbClr val="A7C637"/>
          </a:solidFill>
          <a:ln>
            <a:noFill/>
          </a:ln>
        </p:spPr>
        <p:txBody>
          <a:bodyPr spcFirstLastPara="1" wrap="square" lIns="91425" tIns="45700" rIns="91425" bIns="45700" anchor="ctr" anchorCtr="0">
            <a:noAutofit/>
          </a:bodyPr>
          <a:lstStyle/>
          <a:p>
            <a:pPr algn="ctr">
              <a:buClr>
                <a:srgbClr val="000000"/>
              </a:buClr>
              <a:buSzPts val="1600"/>
              <a:buFont typeface="Arial"/>
              <a:buNone/>
            </a:pPr>
            <a:endParaRPr sz="2500">
              <a:solidFill>
                <a:srgbClr val="FFFFFF"/>
              </a:solidFill>
              <a:latin typeface="Fira Sans"/>
              <a:ea typeface="Fira Sans"/>
              <a:cs typeface="Fira Sans"/>
              <a:sym typeface="Arial"/>
            </a:endParaRPr>
          </a:p>
        </p:txBody>
      </p:sp>
      <p:grpSp>
        <p:nvGrpSpPr>
          <p:cNvPr id="12" name="Google Shape;456;p14"/>
          <p:cNvGrpSpPr/>
          <p:nvPr/>
        </p:nvGrpSpPr>
        <p:grpSpPr>
          <a:xfrm>
            <a:off x="9460265" y="1346100"/>
            <a:ext cx="1736700" cy="3821700"/>
            <a:chOff x="10058250" y="1579581"/>
            <a:chExt cx="1736700" cy="3821700"/>
          </a:xfrm>
        </p:grpSpPr>
        <p:sp>
          <p:nvSpPr>
            <p:cNvPr id="13" name="Google Shape;457;p14"/>
            <p:cNvSpPr/>
            <p:nvPr/>
          </p:nvSpPr>
          <p:spPr>
            <a:xfrm>
              <a:off x="10058250" y="1579581"/>
              <a:ext cx="1736700" cy="3821700"/>
            </a:xfrm>
            <a:prstGeom prst="round2DiagRect">
              <a:avLst>
                <a:gd name="adj1" fmla="val 16667"/>
                <a:gd name="adj2" fmla="val 0"/>
              </a:avLst>
            </a:prstGeom>
            <a:solidFill>
              <a:srgbClr val="74B549"/>
            </a:solidFill>
            <a:ln>
              <a:noFill/>
            </a:ln>
          </p:spPr>
          <p:txBody>
            <a:bodyPr spcFirstLastPara="1" wrap="square" lIns="91425" tIns="45700" rIns="91425" bIns="45700" anchor="ctr" anchorCtr="0">
              <a:noAutofit/>
            </a:bodyPr>
            <a:lstStyle/>
            <a:p>
              <a:pPr algn="ctr">
                <a:buClr>
                  <a:srgbClr val="000000"/>
                </a:buClr>
                <a:buSzPts val="1600"/>
                <a:buFont typeface="Arial"/>
                <a:buNone/>
              </a:pPr>
              <a:endParaRPr sz="1200">
                <a:solidFill>
                  <a:srgbClr val="FFFFFF"/>
                </a:solidFill>
                <a:latin typeface="Fira Sans"/>
                <a:ea typeface="Fira Sans"/>
                <a:cs typeface="Fira Sans"/>
                <a:sym typeface="Quattrocento Sans"/>
              </a:endParaRPr>
            </a:p>
          </p:txBody>
        </p:sp>
        <p:sp>
          <p:nvSpPr>
            <p:cNvPr id="14" name="Google Shape;458;p14"/>
            <p:cNvSpPr/>
            <p:nvPr/>
          </p:nvSpPr>
          <p:spPr>
            <a:xfrm>
              <a:off x="10097238" y="1604530"/>
              <a:ext cx="1619400" cy="588000"/>
            </a:xfrm>
            <a:prstGeom prst="rect">
              <a:avLst/>
            </a:prstGeom>
            <a:noFill/>
            <a:ln>
              <a:noFill/>
            </a:ln>
          </p:spPr>
          <p:txBody>
            <a:bodyPr spcFirstLastPara="1" wrap="square" lIns="91425" tIns="45700" rIns="91425" bIns="45700" anchor="ctr" anchorCtr="0">
              <a:noAutofit/>
            </a:bodyPr>
            <a:lstStyle/>
            <a:p>
              <a:pPr algn="ctr">
                <a:buClr>
                  <a:srgbClr val="000000"/>
                </a:buClr>
                <a:buSzPts val="1600"/>
                <a:buFont typeface="Arial"/>
                <a:buNone/>
              </a:pPr>
              <a:r>
                <a:rPr lang="de-DE" sz="1200">
                  <a:solidFill>
                    <a:srgbClr val="FFFFFF"/>
                  </a:solidFill>
                  <a:latin typeface="Fira Sans"/>
                  <a:ea typeface="Fira Sans"/>
                  <a:cs typeface="Fira Sans"/>
                  <a:sym typeface="Quattrocento Sans"/>
                </a:rPr>
                <a:t>FAIRagro </a:t>
              </a:r>
              <a:endParaRPr sz="1200">
                <a:solidFill>
                  <a:srgbClr val="FFFFFF"/>
                </a:solidFill>
                <a:latin typeface="Fira Sans"/>
                <a:ea typeface="Fira Sans"/>
                <a:cs typeface="Fira Sans"/>
                <a:sym typeface="Arial"/>
              </a:endParaRPr>
            </a:p>
            <a:p>
              <a:pPr algn="ctr">
                <a:buClr>
                  <a:srgbClr val="000000"/>
                </a:buClr>
                <a:buSzPts val="1600"/>
                <a:buFont typeface="Arial"/>
                <a:buNone/>
              </a:pPr>
              <a:r>
                <a:rPr lang="de-DE" sz="1200">
                  <a:solidFill>
                    <a:srgbClr val="FFFFFF"/>
                  </a:solidFill>
                  <a:latin typeface="Fira Sans"/>
                  <a:ea typeface="Fira Sans"/>
                  <a:cs typeface="Fira Sans"/>
                  <a:sym typeface="Quattrocento Sans"/>
                </a:rPr>
                <a:t>Services</a:t>
              </a:r>
              <a:endParaRPr sz="1200">
                <a:solidFill>
                  <a:srgbClr val="FFFFFF"/>
                </a:solidFill>
                <a:latin typeface="Fira Sans"/>
                <a:ea typeface="Fira Sans"/>
                <a:cs typeface="Fira Sans"/>
                <a:sym typeface="Arial"/>
              </a:endParaRPr>
            </a:p>
          </p:txBody>
        </p:sp>
        <p:sp>
          <p:nvSpPr>
            <p:cNvPr id="15" name="Google Shape;459;p14"/>
            <p:cNvSpPr txBox="1"/>
            <p:nvPr/>
          </p:nvSpPr>
          <p:spPr>
            <a:xfrm>
              <a:off x="10284698" y="2232492"/>
              <a:ext cx="1296000" cy="720000"/>
            </a:xfrm>
            <a:prstGeom prst="rect">
              <a:avLst/>
            </a:prstGeom>
            <a:solidFill>
              <a:schemeClr val="bg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000000"/>
                </a:buClr>
                <a:buSzPts val="1600"/>
                <a:buFont typeface="Arial"/>
                <a:buNone/>
                <a:defRPr sz="2500" b="0" i="0" u="none" strike="noStrike" cap="none">
                  <a:solidFill>
                    <a:srgbClr val="FFFFFF"/>
                  </a:solidFill>
                  <a:latin typeface="Fira Sans"/>
                  <a:ea typeface="Fira Sans"/>
                  <a:cs typeface="Fira Sans"/>
                  <a:sym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de-DE" sz="1200" dirty="0" err="1">
                  <a:solidFill>
                    <a:schemeClr val="tx1"/>
                  </a:solidFill>
                  <a:sym typeface="Quattrocento Sans"/>
                </a:rPr>
                <a:t>Networked</a:t>
              </a:r>
              <a:r>
                <a:rPr lang="de-DE" sz="1200" dirty="0">
                  <a:solidFill>
                    <a:schemeClr val="tx1"/>
                  </a:solidFill>
                  <a:sym typeface="Quattrocento Sans"/>
                </a:rPr>
                <a:t> </a:t>
              </a:r>
              <a:endParaRPr sz="1200" dirty="0">
                <a:solidFill>
                  <a:schemeClr val="tx1"/>
                </a:solidFill>
                <a:sym typeface="Quattrocento Sans"/>
              </a:endParaRPr>
            </a:p>
            <a:p>
              <a:r>
                <a:rPr lang="de-DE" sz="1200" dirty="0">
                  <a:solidFill>
                    <a:schemeClr val="tx1"/>
                  </a:solidFill>
                  <a:sym typeface="Quattrocento Sans"/>
                </a:rPr>
                <a:t>RDIs </a:t>
              </a:r>
              <a:endParaRPr sz="1200" dirty="0">
                <a:solidFill>
                  <a:schemeClr val="tx1"/>
                </a:solidFill>
                <a:sym typeface="Quattrocento Sans"/>
              </a:endParaRPr>
            </a:p>
          </p:txBody>
        </p:sp>
        <p:sp>
          <p:nvSpPr>
            <p:cNvPr id="16" name="Google Shape;460;p14"/>
            <p:cNvSpPr txBox="1"/>
            <p:nvPr/>
          </p:nvSpPr>
          <p:spPr>
            <a:xfrm>
              <a:off x="10297428" y="3080072"/>
              <a:ext cx="1296000" cy="720000"/>
            </a:xfrm>
            <a:prstGeom prst="rect">
              <a:avLst/>
            </a:prstGeom>
            <a:solidFill>
              <a:schemeClr val="bg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000000"/>
                </a:buClr>
                <a:buSzPts val="1600"/>
                <a:buFont typeface="Arial"/>
                <a:buNone/>
                <a:defRPr sz="2500" b="0" i="0" u="none" strike="noStrike" cap="none">
                  <a:solidFill>
                    <a:srgbClr val="FFFFFF"/>
                  </a:solidFill>
                  <a:latin typeface="Fira Sans"/>
                  <a:ea typeface="Fira Sans"/>
                  <a:cs typeface="Fira Sans"/>
                  <a:sym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de-DE" sz="1200">
                  <a:solidFill>
                    <a:schemeClr val="tx1"/>
                  </a:solidFill>
                  <a:sym typeface="Quattrocento Sans"/>
                </a:rPr>
                <a:t>Search &amp; Inventory </a:t>
              </a:r>
              <a:endParaRPr sz="1200">
                <a:solidFill>
                  <a:schemeClr val="tx1"/>
                </a:solidFill>
                <a:sym typeface="Quattrocento Sans"/>
              </a:endParaRPr>
            </a:p>
          </p:txBody>
        </p:sp>
        <p:sp>
          <p:nvSpPr>
            <p:cNvPr id="17" name="Google Shape;461;p14"/>
            <p:cNvSpPr txBox="1"/>
            <p:nvPr/>
          </p:nvSpPr>
          <p:spPr>
            <a:xfrm>
              <a:off x="10297428" y="3914584"/>
              <a:ext cx="1296000" cy="720000"/>
            </a:xfrm>
            <a:prstGeom prst="rect">
              <a:avLst/>
            </a:prstGeom>
            <a:solidFill>
              <a:schemeClr val="bg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000000"/>
                </a:buClr>
                <a:buSzPts val="1600"/>
                <a:buFont typeface="Arial"/>
                <a:buNone/>
                <a:defRPr sz="2500" b="0" i="0" u="none" strike="noStrike" cap="none">
                  <a:solidFill>
                    <a:srgbClr val="FFFFFF"/>
                  </a:solidFill>
                  <a:latin typeface="Fira Sans"/>
                  <a:ea typeface="Fira Sans"/>
                  <a:cs typeface="Fira Sans"/>
                  <a:sym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de-DE" sz="1200">
                  <a:solidFill>
                    <a:schemeClr val="tx1"/>
                  </a:solidFill>
                  <a:sym typeface="Quattrocento Sans"/>
                </a:rPr>
                <a:t>Scientific Workflow Infrastructure</a:t>
              </a:r>
              <a:endParaRPr sz="1200">
                <a:solidFill>
                  <a:schemeClr val="tx1"/>
                </a:solidFill>
                <a:sym typeface="Quattrocento Sans"/>
              </a:endParaRPr>
            </a:p>
          </p:txBody>
        </p:sp>
        <p:sp>
          <p:nvSpPr>
            <p:cNvPr id="18" name="Google Shape;462;p14"/>
            <p:cNvSpPr txBox="1"/>
            <p:nvPr/>
          </p:nvSpPr>
          <p:spPr>
            <a:xfrm>
              <a:off x="10297428" y="4749096"/>
              <a:ext cx="1296000" cy="431700"/>
            </a:xfrm>
            <a:prstGeom prst="rect">
              <a:avLst/>
            </a:prstGeom>
            <a:solidFill>
              <a:srgbClr val="74B54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000000"/>
                </a:buClr>
                <a:buSzPts val="1600"/>
                <a:buFont typeface="Arial"/>
                <a:buNone/>
                <a:defRPr sz="2500" b="0" i="0" u="none" strike="noStrike" cap="none">
                  <a:solidFill>
                    <a:srgbClr val="FFFFFF"/>
                  </a:solidFill>
                  <a:latin typeface="Fira Sans"/>
                  <a:ea typeface="Fira Sans"/>
                  <a:cs typeface="Fira Sans"/>
                  <a:sym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200">
                <a:sym typeface="Quattrocento Sans"/>
              </a:endParaRPr>
            </a:p>
            <a:p>
              <a:r>
                <a:rPr lang="de-DE" sz="1200">
                  <a:sym typeface="Quattrocento Sans"/>
                </a:rPr>
                <a:t>…</a:t>
              </a:r>
              <a:endParaRPr sz="1200"/>
            </a:p>
            <a:p>
              <a:endParaRPr sz="1200">
                <a:sym typeface="Quattrocento Sans"/>
              </a:endParaRPr>
            </a:p>
          </p:txBody>
        </p:sp>
      </p:grpSp>
      <p:grpSp>
        <p:nvGrpSpPr>
          <p:cNvPr id="19" name="Google Shape;463;p14"/>
          <p:cNvGrpSpPr>
            <a:grpSpLocks noChangeAspect="1"/>
          </p:cNvGrpSpPr>
          <p:nvPr/>
        </p:nvGrpSpPr>
        <p:grpSpPr>
          <a:xfrm>
            <a:off x="614640" y="1381001"/>
            <a:ext cx="1581268" cy="4822023"/>
            <a:chOff x="614201" y="1290323"/>
            <a:chExt cx="1709513" cy="5213100"/>
          </a:xfrm>
        </p:grpSpPr>
        <p:sp>
          <p:nvSpPr>
            <p:cNvPr id="20" name="Google Shape;464;p14"/>
            <p:cNvSpPr txBox="1"/>
            <p:nvPr/>
          </p:nvSpPr>
          <p:spPr>
            <a:xfrm rot="16200000">
              <a:off x="-1356837" y="3703799"/>
              <a:ext cx="4361400" cy="4193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dirty="0">
                  <a:solidFill>
                    <a:schemeClr val="dk1"/>
                  </a:solidFill>
                  <a:latin typeface="Fira Sans" panose="020B0503050000020004" pitchFamily="34" charset="0"/>
                  <a:ea typeface="Quattrocento Sans"/>
                  <a:cs typeface="Quattrocento Sans"/>
                  <a:sym typeface="Quattrocento Sans"/>
                </a:rPr>
                <a:t>Agrosystem </a:t>
              </a:r>
              <a:r>
                <a:rPr lang="de-DE" sz="1400" b="0" i="0" u="none" strike="noStrike" cap="none" dirty="0" err="1">
                  <a:solidFill>
                    <a:schemeClr val="dk1"/>
                  </a:solidFill>
                  <a:latin typeface="Fira Sans" panose="020B0503050000020004" pitchFamily="34" charset="0"/>
                  <a:ea typeface="Quattrocento Sans"/>
                  <a:cs typeface="Quattrocento Sans"/>
                  <a:sym typeface="Quattrocento Sans"/>
                </a:rPr>
                <a:t>community</a:t>
              </a:r>
              <a:endParaRPr sz="1400" b="0" i="0" u="none" strike="noStrike" cap="none" dirty="0">
                <a:solidFill>
                  <a:schemeClr val="dk1"/>
                </a:solidFill>
                <a:latin typeface="Fira Sans" panose="020B0503050000020004" pitchFamily="34" charset="0"/>
                <a:ea typeface="Quattrocento Sans"/>
                <a:cs typeface="Quattrocento Sans"/>
                <a:sym typeface="Quattrocento Sans"/>
              </a:endParaRPr>
            </a:p>
          </p:txBody>
        </p:sp>
        <p:grpSp>
          <p:nvGrpSpPr>
            <p:cNvPr id="21" name="Google Shape;465;p14"/>
            <p:cNvGrpSpPr/>
            <p:nvPr/>
          </p:nvGrpSpPr>
          <p:grpSpPr>
            <a:xfrm>
              <a:off x="1151614" y="1290323"/>
              <a:ext cx="1172100" cy="5213100"/>
              <a:chOff x="584319" y="1579580"/>
              <a:chExt cx="1172100" cy="5213100"/>
            </a:xfrm>
          </p:grpSpPr>
          <p:grpSp>
            <p:nvGrpSpPr>
              <p:cNvPr id="22" name="Google Shape;466;p14"/>
              <p:cNvGrpSpPr/>
              <p:nvPr/>
            </p:nvGrpSpPr>
            <p:grpSpPr>
              <a:xfrm>
                <a:off x="584319" y="1579580"/>
                <a:ext cx="1172100" cy="5213100"/>
                <a:chOff x="584319" y="1579580"/>
                <a:chExt cx="1172100" cy="5213100"/>
              </a:xfrm>
            </p:grpSpPr>
            <p:sp>
              <p:nvSpPr>
                <p:cNvPr id="24" name="Google Shape;467;p14"/>
                <p:cNvSpPr/>
                <p:nvPr/>
              </p:nvSpPr>
              <p:spPr>
                <a:xfrm>
                  <a:off x="584319" y="1579580"/>
                  <a:ext cx="1172100" cy="5213100"/>
                </a:xfrm>
                <a:prstGeom prst="round2DiagRect">
                  <a:avLst>
                    <a:gd name="adj1" fmla="val 16667"/>
                    <a:gd name="adj2" fmla="val 0"/>
                  </a:avLst>
                </a:prstGeom>
                <a:solidFill>
                  <a:srgbClr val="00917A"/>
                </a:solidFill>
                <a:ln>
                  <a:noFill/>
                </a:ln>
              </p:spPr>
              <p:txBody>
                <a:bodyPr spcFirstLastPara="1" wrap="square" lIns="91425" tIns="45700" rIns="91425" bIns="45700" anchor="ctr" anchorCtr="0">
                  <a:noAutofit/>
                </a:bodyPr>
                <a:lstStyle/>
                <a:p>
                  <a:pPr algn="ctr">
                    <a:buClr>
                      <a:srgbClr val="000000"/>
                    </a:buClr>
                    <a:buSzPts val="1600"/>
                    <a:buFont typeface="Arial"/>
                    <a:buNone/>
                  </a:pPr>
                  <a:endParaRPr>
                    <a:solidFill>
                      <a:srgbClr val="FFFFFF"/>
                    </a:solidFill>
                    <a:latin typeface="Fira Sans"/>
                    <a:ea typeface="Fira Sans"/>
                    <a:cs typeface="Fira Sans"/>
                    <a:sym typeface="Karla"/>
                  </a:endParaRPr>
                </a:p>
              </p:txBody>
            </p:sp>
            <p:sp>
              <p:nvSpPr>
                <p:cNvPr id="25" name="Google Shape;468;p14"/>
                <p:cNvSpPr txBox="1"/>
                <p:nvPr/>
              </p:nvSpPr>
              <p:spPr>
                <a:xfrm>
                  <a:off x="584319" y="1607763"/>
                  <a:ext cx="1172100" cy="39700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de-DE" sz="1100" b="0" i="0" u="none" strike="noStrike" cap="none" dirty="0" err="1">
                      <a:solidFill>
                        <a:srgbClr val="FFFFFF"/>
                      </a:solidFill>
                      <a:latin typeface="Fira Sans" panose="020B0503050000020004" pitchFamily="34" charset="0"/>
                      <a:ea typeface="Quattrocento Sans"/>
                      <a:cs typeface="Quattrocento Sans"/>
                      <a:sym typeface="Quattrocento Sans"/>
                    </a:rPr>
                    <a:t>Use</a:t>
                  </a:r>
                  <a:r>
                    <a:rPr lang="de-DE" sz="1100" b="0" i="0" u="none" strike="noStrike" cap="none" dirty="0">
                      <a:solidFill>
                        <a:srgbClr val="FFFFFF"/>
                      </a:solidFill>
                      <a:latin typeface="Fira Sans" panose="020B0503050000020004" pitchFamily="34" charset="0"/>
                      <a:ea typeface="Quattrocento Sans"/>
                      <a:cs typeface="Quattrocento Sans"/>
                      <a:sym typeface="Quattrocento Sans"/>
                    </a:rPr>
                    <a:t> </a:t>
                  </a:r>
                  <a:r>
                    <a:rPr lang="de-DE" sz="1100" b="0" i="0" u="none" strike="noStrike" cap="none" dirty="0" err="1">
                      <a:solidFill>
                        <a:srgbClr val="FFFFFF"/>
                      </a:solidFill>
                      <a:latin typeface="Fira Sans" panose="020B0503050000020004" pitchFamily="34" charset="0"/>
                      <a:ea typeface="Quattrocento Sans"/>
                      <a:cs typeface="Quattrocento Sans"/>
                      <a:sym typeface="Quattrocento Sans"/>
                    </a:rPr>
                    <a:t>cases</a:t>
                  </a:r>
                  <a:endParaRPr sz="1100" b="0" i="0" u="none" strike="noStrike" cap="none" dirty="0">
                    <a:solidFill>
                      <a:srgbClr val="FFFFFF"/>
                    </a:solidFill>
                    <a:latin typeface="Fira Sans" panose="020B0503050000020004" pitchFamily="34" charset="0"/>
                    <a:ea typeface="Quattrocento Sans"/>
                    <a:cs typeface="Quattrocento Sans"/>
                    <a:sym typeface="Quattrocento Sans"/>
                  </a:endParaRPr>
                </a:p>
              </p:txBody>
            </p:sp>
            <p:sp>
              <p:nvSpPr>
                <p:cNvPr id="26" name="Google Shape;469;p14"/>
                <p:cNvSpPr/>
                <p:nvPr/>
              </p:nvSpPr>
              <p:spPr>
                <a:xfrm>
                  <a:off x="758063" y="2022079"/>
                  <a:ext cx="784200" cy="638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a:solidFill>
                        <a:srgbClr val="073763"/>
                      </a:solidFill>
                      <a:latin typeface="Fira Sans" panose="020B0503050000020004" pitchFamily="34" charset="0"/>
                      <a:ea typeface="Quattrocento Sans"/>
                      <a:cs typeface="Quattrocento Sans"/>
                      <a:sym typeface="Quattrocento Sans"/>
                    </a:rPr>
                    <a:t>UC1</a:t>
                  </a:r>
                  <a:endParaRPr sz="9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Breeding</a:t>
                  </a:r>
                  <a:endParaRPr sz="800" b="0" i="0" u="none" strike="noStrike" cap="none">
                    <a:solidFill>
                      <a:srgbClr val="666666"/>
                    </a:solidFill>
                    <a:latin typeface="Fira Sans" panose="020B0503050000020004" pitchFamily="34" charset="0"/>
                    <a:ea typeface="Quattrocento Sans"/>
                    <a:cs typeface="Quattrocento Sans"/>
                    <a:sym typeface="Quattrocento Sans"/>
                  </a:endParaRPr>
                </a:p>
              </p:txBody>
            </p:sp>
            <p:sp>
              <p:nvSpPr>
                <p:cNvPr id="27" name="Google Shape;470;p14"/>
                <p:cNvSpPr/>
                <p:nvPr/>
              </p:nvSpPr>
              <p:spPr>
                <a:xfrm>
                  <a:off x="758063" y="2708155"/>
                  <a:ext cx="784200" cy="647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dirty="0">
                      <a:solidFill>
                        <a:srgbClr val="073763"/>
                      </a:solidFill>
                      <a:latin typeface="Fira Sans" panose="020B0503050000020004" pitchFamily="34" charset="0"/>
                      <a:ea typeface="Quattrocento Sans"/>
                      <a:cs typeface="Quattrocento Sans"/>
                      <a:sym typeface="Quattrocento Sans"/>
                    </a:rPr>
                    <a:t>UC2</a:t>
                  </a:r>
                  <a:endParaRPr sz="900" b="0" i="0" u="none" strike="noStrike" cap="none" dirty="0">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dirty="0">
                      <a:solidFill>
                        <a:srgbClr val="073763"/>
                      </a:solidFill>
                      <a:latin typeface="Fira Sans" panose="020B0503050000020004" pitchFamily="34" charset="0"/>
                      <a:ea typeface="Quattrocento Sans"/>
                      <a:cs typeface="Quattrocento Sans"/>
                      <a:sym typeface="Quattrocento Sans"/>
                    </a:rPr>
                    <a:t>Agronomy</a:t>
                  </a:r>
                  <a:endParaRPr sz="800" b="0" i="0" u="none" strike="noStrike" cap="none" dirty="0">
                    <a:solidFill>
                      <a:srgbClr val="666666"/>
                    </a:solidFill>
                    <a:latin typeface="Fira Sans" panose="020B0503050000020004" pitchFamily="34" charset="0"/>
                    <a:ea typeface="Quattrocento Sans"/>
                    <a:cs typeface="Quattrocento Sans"/>
                    <a:sym typeface="Quattrocento Sans"/>
                  </a:endParaRPr>
                </a:p>
              </p:txBody>
            </p:sp>
            <p:sp>
              <p:nvSpPr>
                <p:cNvPr id="28" name="Google Shape;471;p14"/>
                <p:cNvSpPr/>
                <p:nvPr/>
              </p:nvSpPr>
              <p:spPr>
                <a:xfrm>
                  <a:off x="758063" y="3403467"/>
                  <a:ext cx="784200" cy="638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a:solidFill>
                        <a:srgbClr val="073763"/>
                      </a:solidFill>
                      <a:latin typeface="Fira Sans" panose="020B0503050000020004" pitchFamily="34" charset="0"/>
                      <a:ea typeface="Quattrocento Sans"/>
                      <a:cs typeface="Quattrocento Sans"/>
                      <a:sym typeface="Quattrocento Sans"/>
                    </a:rPr>
                    <a:t>UC3</a:t>
                  </a:r>
                  <a:endParaRPr sz="9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Pest &amp; </a:t>
                  </a:r>
                  <a:endParaRPr sz="8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disease</a:t>
                  </a:r>
                  <a:endParaRPr sz="800" b="0" i="0" u="none" strike="noStrike" cap="none">
                    <a:solidFill>
                      <a:srgbClr val="000000"/>
                    </a:solidFill>
                    <a:latin typeface="Fira Sans" panose="020B0503050000020004" pitchFamily="34" charset="0"/>
                    <a:ea typeface="Quattrocento Sans"/>
                    <a:cs typeface="Quattrocento Sans"/>
                    <a:sym typeface="Quattrocento Sans"/>
                  </a:endParaRPr>
                </a:p>
              </p:txBody>
            </p:sp>
            <p:sp>
              <p:nvSpPr>
                <p:cNvPr id="29" name="Google Shape;472;p14"/>
                <p:cNvSpPr/>
                <p:nvPr/>
              </p:nvSpPr>
              <p:spPr>
                <a:xfrm>
                  <a:off x="758063" y="4089543"/>
                  <a:ext cx="784200" cy="638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a:solidFill>
                        <a:srgbClr val="073763"/>
                      </a:solidFill>
                      <a:latin typeface="Fira Sans" panose="020B0503050000020004" pitchFamily="34" charset="0"/>
                      <a:ea typeface="Quattrocento Sans"/>
                      <a:cs typeface="Quattrocento Sans"/>
                      <a:sym typeface="Quattrocento Sans"/>
                    </a:rPr>
                    <a:t>UC4</a:t>
                  </a:r>
                  <a:endParaRPr sz="9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LTE</a:t>
                  </a:r>
                  <a:endParaRPr sz="800" b="0" i="0" u="none" strike="noStrike" cap="none">
                    <a:solidFill>
                      <a:srgbClr val="000000"/>
                    </a:solidFill>
                    <a:latin typeface="Fira Sans" panose="020B0503050000020004" pitchFamily="34" charset="0"/>
                    <a:ea typeface="Quattrocento Sans"/>
                    <a:cs typeface="Quattrocento Sans"/>
                    <a:sym typeface="Quattrocento Sans"/>
                  </a:endParaRPr>
                </a:p>
              </p:txBody>
            </p:sp>
            <p:sp>
              <p:nvSpPr>
                <p:cNvPr id="30" name="Google Shape;473;p14"/>
                <p:cNvSpPr/>
                <p:nvPr/>
              </p:nvSpPr>
              <p:spPr>
                <a:xfrm>
                  <a:off x="758063" y="4775619"/>
                  <a:ext cx="784200" cy="638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a:solidFill>
                        <a:srgbClr val="073763"/>
                      </a:solidFill>
                      <a:latin typeface="Fira Sans" panose="020B0503050000020004" pitchFamily="34" charset="0"/>
                      <a:ea typeface="Quattrocento Sans"/>
                      <a:cs typeface="Quattrocento Sans"/>
                      <a:sym typeface="Quattrocento Sans"/>
                    </a:rPr>
                    <a:t>UC5</a:t>
                  </a:r>
                  <a:endParaRPr sz="9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Sensor </a:t>
                  </a:r>
                  <a:endParaRPr sz="8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systems</a:t>
                  </a:r>
                  <a:endParaRPr sz="800" b="0" i="0" u="none" strike="noStrike" cap="none">
                    <a:solidFill>
                      <a:srgbClr val="000000"/>
                    </a:solidFill>
                    <a:latin typeface="Fira Sans" panose="020B0503050000020004" pitchFamily="34" charset="0"/>
                    <a:ea typeface="Quattrocento Sans"/>
                    <a:cs typeface="Quattrocento Sans"/>
                    <a:sym typeface="Quattrocento Sans"/>
                  </a:endParaRPr>
                </a:p>
              </p:txBody>
            </p:sp>
            <p:sp>
              <p:nvSpPr>
                <p:cNvPr id="31" name="Google Shape;474;p14"/>
                <p:cNvSpPr/>
                <p:nvPr/>
              </p:nvSpPr>
              <p:spPr>
                <a:xfrm>
                  <a:off x="758063" y="5461693"/>
                  <a:ext cx="784200" cy="638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a:solidFill>
                        <a:srgbClr val="073763"/>
                      </a:solidFill>
                      <a:latin typeface="Fira Sans" panose="020B0503050000020004" pitchFamily="34" charset="0"/>
                      <a:ea typeface="Quattrocento Sans"/>
                      <a:cs typeface="Quattrocento Sans"/>
                      <a:sym typeface="Quattrocento Sans"/>
                    </a:rPr>
                    <a:t>UC6</a:t>
                  </a:r>
                  <a:endParaRPr sz="9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Integrated</a:t>
                  </a:r>
                  <a:endParaRPr sz="800">
                    <a:latin typeface="Fira Sans" panose="020B0503050000020004" pitchFamily="34" charset="0"/>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modeling</a:t>
                  </a:r>
                  <a:endParaRPr sz="800" b="0" i="0" u="none" strike="noStrike" cap="none">
                    <a:solidFill>
                      <a:srgbClr val="000000"/>
                    </a:solidFill>
                    <a:latin typeface="Fira Sans" panose="020B0503050000020004" pitchFamily="34" charset="0"/>
                    <a:ea typeface="Quattrocento Sans"/>
                    <a:cs typeface="Quattrocento Sans"/>
                    <a:sym typeface="Quattrocento Sans"/>
                  </a:endParaRPr>
                </a:p>
              </p:txBody>
            </p:sp>
          </p:grpSp>
          <p:pic>
            <p:nvPicPr>
              <p:cNvPr id="23" name="Google Shape;475;p14"/>
              <p:cNvPicPr preferRelativeResize="0"/>
              <p:nvPr/>
            </p:nvPicPr>
            <p:blipFill rotWithShape="1">
              <a:blip r:embed="rId3"/>
              <a:srcRect/>
              <a:stretch/>
            </p:blipFill>
            <p:spPr>
              <a:xfrm>
                <a:off x="851901" y="6266110"/>
                <a:ext cx="633013" cy="429001"/>
              </a:xfrm>
              <a:prstGeom prst="rect">
                <a:avLst/>
              </a:prstGeom>
              <a:solidFill>
                <a:srgbClr val="00917A"/>
              </a:solidFill>
              <a:ln>
                <a:noFill/>
              </a:ln>
            </p:spPr>
          </p:pic>
        </p:grpSp>
      </p:grpSp>
      <p:sp>
        <p:nvSpPr>
          <p:cNvPr id="32" name="Google Shape;436;p14"/>
          <p:cNvSpPr txBox="1"/>
          <p:nvPr/>
        </p:nvSpPr>
        <p:spPr>
          <a:xfrm>
            <a:off x="3824480" y="3352067"/>
            <a:ext cx="4829700" cy="991041"/>
          </a:xfrm>
          <a:prstGeom prst="rect">
            <a:avLst/>
          </a:prstGeom>
          <a:solidFill>
            <a:schemeClr val="lt1">
              <a:alpha val="70000"/>
            </a:schemeClr>
          </a:solid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de-DE" sz="1400" i="0" u="none" strike="noStrike" cap="none" dirty="0" err="1">
                <a:solidFill>
                  <a:schemeClr val="dk1"/>
                </a:solidFill>
                <a:latin typeface="Fira Sans Medium" panose="020B0603050000020004" pitchFamily="34" charset="0"/>
                <a:ea typeface="Quattrocento Sans"/>
                <a:cs typeface="Quattrocento Sans"/>
                <a:sym typeface="Quattrocento Sans"/>
              </a:rPr>
              <a:t>Combining</a:t>
            </a:r>
            <a:r>
              <a:rPr lang="de-DE" sz="1400" i="0" u="none" strike="noStrike" cap="none" dirty="0">
                <a:solidFill>
                  <a:schemeClr val="dk1"/>
                </a:solidFill>
                <a:latin typeface="Fira Sans Medium" panose="020B0603050000020004" pitchFamily="34" charset="0"/>
                <a:ea typeface="Quattrocento Sans"/>
                <a:cs typeface="Quattrocento Sans"/>
                <a:sym typeface="Quattrocento Sans"/>
              </a:rPr>
              <a:t> </a:t>
            </a:r>
            <a:r>
              <a:rPr lang="de-DE" sz="1400" i="0" u="none" strike="noStrike" cap="none" dirty="0" err="1">
                <a:solidFill>
                  <a:schemeClr val="dk1"/>
                </a:solidFill>
                <a:latin typeface="Fira Sans Medium" panose="020B0603050000020004" pitchFamily="34" charset="0"/>
                <a:ea typeface="Quattrocento Sans"/>
                <a:cs typeface="Quattrocento Sans"/>
                <a:sym typeface="Quattrocento Sans"/>
              </a:rPr>
              <a:t>expertises</a:t>
            </a:r>
            <a:r>
              <a:rPr lang="de-DE" sz="1400" i="0" u="none" strike="noStrike" cap="none" dirty="0">
                <a:solidFill>
                  <a:schemeClr val="dk1"/>
                </a:solidFill>
                <a:latin typeface="Fira Sans Medium" panose="020B0603050000020004" pitchFamily="34" charset="0"/>
                <a:ea typeface="Quattrocento Sans"/>
                <a:cs typeface="Quattrocento Sans"/>
                <a:sym typeface="Quattrocento Sans"/>
              </a:rPr>
              <a:t> in</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r>
            <a:br>
              <a:rPr lang="de-DE" sz="1400" i="0" u="none" strike="noStrike" cap="none" dirty="0">
                <a:solidFill>
                  <a:schemeClr val="dk1"/>
                </a:solidFill>
                <a:latin typeface="Fira Sans" panose="020B0503050000020004" pitchFamily="34" charset="0"/>
                <a:ea typeface="Quattrocento Sans"/>
                <a:cs typeface="Quattrocento Sans"/>
                <a:sym typeface="Quattrocento Sans"/>
              </a:rPr>
            </a:br>
            <a:r>
              <a:rPr lang="de-DE" sz="1400" i="0" u="none" strike="noStrike" cap="none" dirty="0">
                <a:solidFill>
                  <a:schemeClr val="dk1"/>
                </a:solidFill>
                <a:latin typeface="Fira Sans" panose="020B0503050000020004" pitchFamily="34" charset="0"/>
                <a:ea typeface="Quattrocento Sans"/>
                <a:cs typeface="Quattrocento Sans"/>
                <a:sym typeface="Quattrocento Sans"/>
              </a:rPr>
              <a:t>DMP,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training</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education</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MIAPPE,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copyright</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licenses</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DOI,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spatial</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data</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farming</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4.0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data</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smtClean="0">
                <a:solidFill>
                  <a:schemeClr val="dk1"/>
                </a:solidFill>
                <a:latin typeface="Fira Sans" panose="020B0503050000020004" pitchFamily="34" charset="0"/>
                <a:ea typeface="Quattrocento Sans"/>
                <a:cs typeface="Quattrocento Sans"/>
                <a:sym typeface="Quattrocento Sans"/>
              </a:rPr>
              <a:t>data</a:t>
            </a:r>
            <a:r>
              <a:rPr lang="de-DE" sz="1400" i="0" u="none" strike="noStrike" cap="none" dirty="0" smtClean="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quality</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long</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-term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preservation</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endParaRPr sz="1400" i="0" u="none" strike="noStrike" cap="none" dirty="0">
              <a:solidFill>
                <a:schemeClr val="dk1"/>
              </a:solidFill>
              <a:latin typeface="Fira Sans" panose="020B0503050000020004" pitchFamily="34" charset="0"/>
              <a:ea typeface="Quattrocento Sans"/>
              <a:cs typeface="Quattrocento Sans"/>
              <a:sym typeface="Quattrocento Sans"/>
            </a:endParaRPr>
          </a:p>
        </p:txBody>
      </p:sp>
      <p:sp>
        <p:nvSpPr>
          <p:cNvPr id="33" name="Google Shape;437;p14"/>
          <p:cNvSpPr txBox="1"/>
          <p:nvPr/>
        </p:nvSpPr>
        <p:spPr>
          <a:xfrm>
            <a:off x="4273551" y="1386628"/>
            <a:ext cx="4027800" cy="441300"/>
          </a:xfrm>
          <a:prstGeom prst="rect">
            <a:avLst/>
          </a:prstGeom>
          <a:noFill/>
          <a:ln>
            <a:noFill/>
          </a:ln>
        </p:spPr>
        <p:txBody>
          <a:bodyPr spcFirstLastPara="1" wrap="square" lIns="0" tIns="0" rIns="91425" bIns="0" anchor="ctr" anchorCtr="0">
            <a:noAutofit/>
          </a:bodyPr>
          <a:lstStyle/>
          <a:p>
            <a:pPr marL="0" marR="0" lvl="0" indent="0" algn="ctr" rtl="0">
              <a:lnSpc>
                <a:spcPct val="100000"/>
              </a:lnSpc>
              <a:spcBef>
                <a:spcPts val="0"/>
              </a:spcBef>
              <a:spcAft>
                <a:spcPts val="0"/>
              </a:spcAft>
              <a:buNone/>
            </a:pPr>
            <a:r>
              <a:rPr lang="de-DE" b="0" i="0" u="none" strike="noStrike" cap="none" dirty="0">
                <a:solidFill>
                  <a:schemeClr val="lt1"/>
                </a:solidFill>
                <a:latin typeface="Fira Sans" panose="020B0503050000020004" pitchFamily="34" charset="0"/>
                <a:ea typeface="Quattrocento Sans"/>
                <a:cs typeface="Quattrocento Sans"/>
                <a:sym typeface="Quattrocento Sans"/>
              </a:rPr>
              <a:t>Data Steward Service Center</a:t>
            </a:r>
            <a:endParaRPr sz="1400" b="0" i="0" u="none" strike="noStrike" cap="none" dirty="0">
              <a:solidFill>
                <a:schemeClr val="lt1"/>
              </a:solidFill>
              <a:latin typeface="Fira Sans" panose="020B0503050000020004" pitchFamily="34" charset="0"/>
              <a:ea typeface="Quattrocento Sans"/>
              <a:cs typeface="Quattrocento Sans"/>
              <a:sym typeface="Quattrocento Sans"/>
            </a:endParaRPr>
          </a:p>
        </p:txBody>
      </p:sp>
      <p:grpSp>
        <p:nvGrpSpPr>
          <p:cNvPr id="34" name="Google Shape;438;p14"/>
          <p:cNvGrpSpPr/>
          <p:nvPr/>
        </p:nvGrpSpPr>
        <p:grpSpPr>
          <a:xfrm>
            <a:off x="4004328" y="1900613"/>
            <a:ext cx="4483775" cy="1296233"/>
            <a:chOff x="3461850" y="1876075"/>
            <a:chExt cx="4483775" cy="1296233"/>
          </a:xfrm>
        </p:grpSpPr>
        <p:grpSp>
          <p:nvGrpSpPr>
            <p:cNvPr id="35" name="Google Shape;439;p14"/>
            <p:cNvGrpSpPr/>
            <p:nvPr/>
          </p:nvGrpSpPr>
          <p:grpSpPr>
            <a:xfrm>
              <a:off x="3461850" y="1876075"/>
              <a:ext cx="1137900" cy="1296233"/>
              <a:chOff x="3461850" y="1876075"/>
              <a:chExt cx="1137900" cy="1296233"/>
            </a:xfrm>
          </p:grpSpPr>
          <p:sp>
            <p:nvSpPr>
              <p:cNvPr id="44" name="Google Shape;440;p14"/>
              <p:cNvSpPr txBox="1"/>
              <p:nvPr/>
            </p:nvSpPr>
            <p:spPr>
              <a:xfrm>
                <a:off x="3461850" y="2889154"/>
                <a:ext cx="1137900" cy="283154"/>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de-DE" sz="1600" i="0" u="none" strike="noStrike" cap="none" dirty="0" err="1">
                    <a:solidFill>
                      <a:srgbClr val="FFFFFF"/>
                    </a:solidFill>
                    <a:latin typeface="Fira Sans Medium" panose="020B0603050000020004" pitchFamily="34" charset="0"/>
                    <a:ea typeface="Quattrocento Sans"/>
                    <a:cs typeface="Quattrocento Sans"/>
                    <a:sym typeface="Quattrocento Sans"/>
                  </a:rPr>
                  <a:t>Coordinator</a:t>
                </a:r>
                <a:endParaRPr sz="1600" i="0" u="none" strike="noStrike" cap="none" dirty="0">
                  <a:solidFill>
                    <a:srgbClr val="FFFFFF"/>
                  </a:solidFill>
                  <a:latin typeface="Fira Sans Medium" panose="020B0603050000020004" pitchFamily="34" charset="0"/>
                  <a:ea typeface="Quattrocento Sans"/>
                  <a:cs typeface="Quattrocento Sans"/>
                  <a:sym typeface="Quattrocento Sans"/>
                </a:endParaRPr>
              </a:p>
            </p:txBody>
          </p:sp>
          <p:pic>
            <p:nvPicPr>
              <p:cNvPr id="45" name="Google Shape;441;p14"/>
              <p:cNvPicPr preferRelativeResize="0"/>
              <p:nvPr/>
            </p:nvPicPr>
            <p:blipFill rotWithShape="1">
              <a:blip r:embed="rId4">
                <a:alphaModFix/>
              </a:blip>
              <a:srcRect/>
              <a:stretch/>
            </p:blipFill>
            <p:spPr>
              <a:xfrm>
                <a:off x="3731073" y="1876075"/>
                <a:ext cx="571765" cy="981710"/>
              </a:xfrm>
              <a:prstGeom prst="rect">
                <a:avLst/>
              </a:prstGeom>
              <a:noFill/>
              <a:ln>
                <a:noFill/>
              </a:ln>
            </p:spPr>
          </p:pic>
        </p:grpSp>
        <p:grpSp>
          <p:nvGrpSpPr>
            <p:cNvPr id="36" name="Google Shape;442;p14"/>
            <p:cNvGrpSpPr/>
            <p:nvPr/>
          </p:nvGrpSpPr>
          <p:grpSpPr>
            <a:xfrm>
              <a:off x="4740758" y="1876075"/>
              <a:ext cx="3204867" cy="1296233"/>
              <a:chOff x="4613812" y="1851669"/>
              <a:chExt cx="3204867" cy="1296233"/>
            </a:xfrm>
          </p:grpSpPr>
          <p:grpSp>
            <p:nvGrpSpPr>
              <p:cNvPr id="37" name="Google Shape;443;p14"/>
              <p:cNvGrpSpPr/>
              <p:nvPr/>
            </p:nvGrpSpPr>
            <p:grpSpPr>
              <a:xfrm>
                <a:off x="4613812" y="1851669"/>
                <a:ext cx="3204867" cy="981710"/>
                <a:chOff x="4613812" y="1851669"/>
                <a:chExt cx="3204867" cy="981710"/>
              </a:xfrm>
            </p:grpSpPr>
            <p:pic>
              <p:nvPicPr>
                <p:cNvPr id="39" name="Google Shape;444;p14"/>
                <p:cNvPicPr preferRelativeResize="0"/>
                <p:nvPr/>
              </p:nvPicPr>
              <p:blipFill rotWithShape="1">
                <a:blip r:embed="rId4">
                  <a:alphaModFix/>
                </a:blip>
                <a:srcRect/>
                <a:stretch/>
              </p:blipFill>
              <p:spPr>
                <a:xfrm>
                  <a:off x="4613812" y="1851669"/>
                  <a:ext cx="571765" cy="981710"/>
                </a:xfrm>
                <a:prstGeom prst="rect">
                  <a:avLst/>
                </a:prstGeom>
                <a:noFill/>
                <a:ln>
                  <a:noFill/>
                </a:ln>
              </p:spPr>
            </p:pic>
            <p:pic>
              <p:nvPicPr>
                <p:cNvPr id="40" name="Google Shape;445;p14"/>
                <p:cNvPicPr preferRelativeResize="0"/>
                <p:nvPr/>
              </p:nvPicPr>
              <p:blipFill rotWithShape="1">
                <a:blip r:embed="rId4">
                  <a:alphaModFix/>
                </a:blip>
                <a:srcRect/>
                <a:stretch/>
              </p:blipFill>
              <p:spPr>
                <a:xfrm>
                  <a:off x="5273542" y="1851669"/>
                  <a:ext cx="571765" cy="981710"/>
                </a:xfrm>
                <a:prstGeom prst="rect">
                  <a:avLst/>
                </a:prstGeom>
                <a:noFill/>
                <a:ln>
                  <a:noFill/>
                </a:ln>
              </p:spPr>
            </p:pic>
            <p:pic>
              <p:nvPicPr>
                <p:cNvPr id="41" name="Google Shape;446;p14"/>
                <p:cNvPicPr preferRelativeResize="0"/>
                <p:nvPr/>
              </p:nvPicPr>
              <p:blipFill rotWithShape="1">
                <a:blip r:embed="rId4">
                  <a:alphaModFix/>
                </a:blip>
                <a:srcRect/>
                <a:stretch/>
              </p:blipFill>
              <p:spPr>
                <a:xfrm>
                  <a:off x="5932602" y="1851669"/>
                  <a:ext cx="571765" cy="981710"/>
                </a:xfrm>
                <a:prstGeom prst="rect">
                  <a:avLst/>
                </a:prstGeom>
                <a:noFill/>
                <a:ln>
                  <a:noFill/>
                </a:ln>
              </p:spPr>
            </p:pic>
            <p:pic>
              <p:nvPicPr>
                <p:cNvPr id="42" name="Google Shape;447;p14"/>
                <p:cNvPicPr preferRelativeResize="0"/>
                <p:nvPr/>
              </p:nvPicPr>
              <p:blipFill rotWithShape="1">
                <a:blip r:embed="rId4">
                  <a:alphaModFix/>
                </a:blip>
                <a:srcRect/>
                <a:stretch/>
              </p:blipFill>
              <p:spPr>
                <a:xfrm>
                  <a:off x="6589758" y="1851669"/>
                  <a:ext cx="571765" cy="981710"/>
                </a:xfrm>
                <a:prstGeom prst="rect">
                  <a:avLst/>
                </a:prstGeom>
                <a:noFill/>
                <a:ln>
                  <a:noFill/>
                </a:ln>
              </p:spPr>
            </p:pic>
            <p:pic>
              <p:nvPicPr>
                <p:cNvPr id="43" name="Google Shape;448;p14"/>
                <p:cNvPicPr preferRelativeResize="0"/>
                <p:nvPr/>
              </p:nvPicPr>
              <p:blipFill rotWithShape="1">
                <a:blip r:embed="rId4">
                  <a:alphaModFix/>
                </a:blip>
                <a:srcRect/>
                <a:stretch/>
              </p:blipFill>
              <p:spPr>
                <a:xfrm>
                  <a:off x="7246914" y="1851669"/>
                  <a:ext cx="571765" cy="981710"/>
                </a:xfrm>
                <a:prstGeom prst="rect">
                  <a:avLst/>
                </a:prstGeom>
                <a:noFill/>
                <a:ln>
                  <a:noFill/>
                </a:ln>
              </p:spPr>
            </p:pic>
          </p:grpSp>
          <p:sp>
            <p:nvSpPr>
              <p:cNvPr id="38" name="Google Shape;449;p14"/>
              <p:cNvSpPr txBox="1"/>
              <p:nvPr/>
            </p:nvSpPr>
            <p:spPr>
              <a:xfrm>
                <a:off x="5440444" y="2864748"/>
                <a:ext cx="1583700" cy="283154"/>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de-DE" sz="1600" i="0" u="none" strike="noStrike" cap="none">
                    <a:solidFill>
                      <a:srgbClr val="FFFFFF"/>
                    </a:solidFill>
                    <a:latin typeface="Fira Sans Medium" panose="020B0603050000020004" pitchFamily="34" charset="0"/>
                    <a:ea typeface="Quattrocento Sans"/>
                    <a:cs typeface="Quattrocento Sans"/>
                    <a:sym typeface="Quattrocento Sans"/>
                  </a:rPr>
                  <a:t>Data Stewards</a:t>
                </a:r>
                <a:endParaRPr sz="1600" i="0" u="none" strike="noStrike" cap="none">
                  <a:solidFill>
                    <a:srgbClr val="FFFFFF"/>
                  </a:solidFill>
                  <a:latin typeface="Fira Sans Medium" panose="020B0603050000020004" pitchFamily="34" charset="0"/>
                  <a:ea typeface="Quattrocento Sans"/>
                  <a:cs typeface="Quattrocento Sans"/>
                  <a:sym typeface="Quattrocento Sans"/>
                </a:endParaRPr>
              </a:p>
            </p:txBody>
          </p:sp>
        </p:grpSp>
      </p:grpSp>
      <p:sp>
        <p:nvSpPr>
          <p:cNvPr id="46" name="Google Shape;450;p14"/>
          <p:cNvSpPr txBox="1"/>
          <p:nvPr/>
        </p:nvSpPr>
        <p:spPr>
          <a:xfrm>
            <a:off x="2864250" y="1745610"/>
            <a:ext cx="582600" cy="240062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H</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E</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L</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P</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D</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E</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S</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K</a:t>
            </a:r>
            <a:endParaRPr b="1" i="0" u="none" strike="noStrike" cap="none">
              <a:solidFill>
                <a:srgbClr val="FFFFFF"/>
              </a:solidFill>
              <a:latin typeface="Fira Sans" panose="020B0503050000020004" pitchFamily="34" charset="0"/>
              <a:ea typeface="Quattrocento Sans"/>
              <a:cs typeface="Quattrocento Sans"/>
              <a:sym typeface="Quattrocento Sans"/>
            </a:endParaRPr>
          </a:p>
        </p:txBody>
      </p:sp>
      <p:sp>
        <p:nvSpPr>
          <p:cNvPr id="47" name="Google Shape;451;p14"/>
          <p:cNvSpPr/>
          <p:nvPr/>
        </p:nvSpPr>
        <p:spPr>
          <a:xfrm>
            <a:off x="5531754" y="4626482"/>
            <a:ext cx="626400" cy="437700"/>
          </a:xfrm>
          <a:prstGeom prst="downArrow">
            <a:avLst>
              <a:gd name="adj1" fmla="val 50000"/>
              <a:gd name="adj2" fmla="val 100000"/>
            </a:avLst>
          </a:pr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Fira Sans" panose="020B0503050000020004" pitchFamily="34" charset="0"/>
              <a:ea typeface="Arial"/>
              <a:cs typeface="Arial"/>
              <a:sym typeface="Arial"/>
            </a:endParaRPr>
          </a:p>
        </p:txBody>
      </p:sp>
      <p:cxnSp>
        <p:nvCxnSpPr>
          <p:cNvPr id="48" name="Google Shape;455;p14"/>
          <p:cNvCxnSpPr/>
          <p:nvPr/>
        </p:nvCxnSpPr>
        <p:spPr>
          <a:xfrm>
            <a:off x="3534986" y="1330116"/>
            <a:ext cx="0" cy="3371100"/>
          </a:xfrm>
          <a:prstGeom prst="straightConnector1">
            <a:avLst/>
          </a:prstGeom>
          <a:noFill/>
          <a:ln w="19050" cap="flat" cmpd="sng">
            <a:solidFill>
              <a:schemeClr val="lt1"/>
            </a:solidFill>
            <a:prstDash val="dash"/>
            <a:round/>
            <a:headEnd type="none" w="sm" len="sm"/>
            <a:tailEnd type="none" w="sm" len="sm"/>
          </a:ln>
        </p:spPr>
      </p:cxnSp>
      <p:pic>
        <p:nvPicPr>
          <p:cNvPr id="49" name="Grafik 48"/>
          <p:cNvPicPr>
            <a:picLocks noChangeAspect="1"/>
          </p:cNvPicPr>
          <p:nvPr/>
        </p:nvPicPr>
        <p:blipFill>
          <a:blip r:embed="rId5"/>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22908172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800" b="1" dirty="0" err="1"/>
              <a:t>FAIRagro</a:t>
            </a:r>
            <a:r>
              <a:rPr lang="de-DE" sz="2800" b="1" dirty="0"/>
              <a:t> </a:t>
            </a:r>
            <a:r>
              <a:rPr lang="de-DE" sz="2800" b="1" dirty="0" err="1"/>
              <a:t>helpdesk</a:t>
            </a:r>
            <a:r>
              <a:rPr lang="de-DE" sz="2800" b="1" dirty="0"/>
              <a:t> </a:t>
            </a:r>
            <a:r>
              <a:rPr lang="de-DE" sz="2800" dirty="0"/>
              <a:t>https://fairagro.net/helpdesk/</a:t>
            </a:r>
            <a:endParaRPr lang="de-DE" sz="2600" b="1" dirty="0"/>
          </a:p>
        </p:txBody>
      </p:sp>
      <p:pic>
        <p:nvPicPr>
          <p:cNvPr id="49" name="Grafik 48"/>
          <p:cNvPicPr>
            <a:picLocks noChangeAspect="1"/>
          </p:cNvPicPr>
          <p:nvPr/>
        </p:nvPicPr>
        <p:blipFill>
          <a:blip r:embed="rId2"/>
          <a:stretch>
            <a:fillRect/>
          </a:stretch>
        </p:blipFill>
        <p:spPr>
          <a:xfrm>
            <a:off x="293597" y="6364099"/>
            <a:ext cx="3938357" cy="365792"/>
          </a:xfrm>
          <a:prstGeom prst="rect">
            <a:avLst/>
          </a:prstGeom>
        </p:spPr>
      </p:pic>
      <p:sp>
        <p:nvSpPr>
          <p:cNvPr id="50" name="Rechteck 49"/>
          <p:cNvSpPr/>
          <p:nvPr/>
        </p:nvSpPr>
        <p:spPr>
          <a:xfrm>
            <a:off x="4231954" y="6181725"/>
            <a:ext cx="2206946" cy="466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p:cNvPicPr>
            <a:picLocks noChangeAspect="1"/>
          </p:cNvPicPr>
          <p:nvPr/>
        </p:nvPicPr>
        <p:blipFill>
          <a:blip r:embed="rId3"/>
          <a:stretch>
            <a:fillRect/>
          </a:stretch>
        </p:blipFill>
        <p:spPr>
          <a:xfrm>
            <a:off x="666749" y="1509346"/>
            <a:ext cx="9653587" cy="3372320"/>
          </a:xfrm>
          <a:prstGeom prst="rect">
            <a:avLst/>
          </a:prstGeom>
        </p:spPr>
      </p:pic>
      <p:pic>
        <p:nvPicPr>
          <p:cNvPr id="55" name="Grafik 54"/>
          <p:cNvPicPr>
            <a:picLocks noChangeAspect="1"/>
          </p:cNvPicPr>
          <p:nvPr/>
        </p:nvPicPr>
        <p:blipFill>
          <a:blip r:embed="rId4"/>
          <a:stretch>
            <a:fillRect/>
          </a:stretch>
        </p:blipFill>
        <p:spPr>
          <a:xfrm>
            <a:off x="666749" y="4881666"/>
            <a:ext cx="7144098" cy="1451980"/>
          </a:xfrm>
          <a:prstGeom prst="rect">
            <a:avLst/>
          </a:prstGeom>
        </p:spPr>
      </p:pic>
    </p:spTree>
    <p:extLst>
      <p:ext uri="{BB962C8B-B14F-4D97-AF65-F5344CB8AC3E}">
        <p14:creationId xmlns:p14="http://schemas.microsoft.com/office/powerpoint/2010/main" val="27217120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3" name="Google Shape;145;p17">
            <a:extLst>
              <a:ext uri="{FF2B5EF4-FFF2-40B4-BE49-F238E27FC236}">
                <a16:creationId xmlns:a16="http://schemas.microsoft.com/office/drawing/2014/main" id="{0D63CCDC-D879-F7C5-C2FE-79BCD14119B2}"/>
              </a:ext>
            </a:extLst>
          </p:cNvPr>
          <p:cNvSpPr txBox="1">
            <a:spLocks/>
          </p:cNvSpPr>
          <p:nvPr/>
        </p:nvSpPr>
        <p:spPr>
          <a:xfrm>
            <a:off x="838200" y="396000"/>
            <a:ext cx="10515600" cy="11316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74B549"/>
              </a:buClr>
              <a:buSzPts val="5900"/>
              <a:buFont typeface="Fira Sans"/>
              <a:buNone/>
              <a:defRPr sz="5900" b="0" i="0" u="none" strike="noStrike" cap="none">
                <a:solidFill>
                  <a:srgbClr val="74B549"/>
                </a:solidFill>
                <a:latin typeface="Fira Sans"/>
                <a:ea typeface="Fira Sans"/>
                <a:cs typeface="Fira Sans"/>
                <a:sym typeface="Fir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de-DE" sz="2800" b="1" dirty="0">
                <a:solidFill>
                  <a:srgbClr val="FF0000"/>
                </a:solidFill>
              </a:rPr>
              <a:t>https://</a:t>
            </a:r>
            <a:r>
              <a:rPr lang="de-DE" sz="2800" b="1" dirty="0" smtClean="0">
                <a:solidFill>
                  <a:srgbClr val="FF0000"/>
                </a:solidFill>
              </a:rPr>
              <a:t>fairagro.net</a:t>
            </a:r>
            <a:endParaRPr lang="de-DE" sz="2800" dirty="0">
              <a:solidFill>
                <a:srgbClr val="FF0000"/>
              </a:solidFill>
            </a:endParaRPr>
          </a:p>
        </p:txBody>
      </p:sp>
      <p:pic>
        <p:nvPicPr>
          <p:cNvPr id="2" name="Grafik 1"/>
          <p:cNvPicPr>
            <a:picLocks noChangeAspect="1"/>
          </p:cNvPicPr>
          <p:nvPr/>
        </p:nvPicPr>
        <p:blipFill>
          <a:blip r:embed="rId3"/>
          <a:stretch>
            <a:fillRect/>
          </a:stretch>
        </p:blipFill>
        <p:spPr>
          <a:xfrm>
            <a:off x="0" y="1280874"/>
            <a:ext cx="12192000" cy="5409485"/>
          </a:xfrm>
          <a:prstGeom prst="rect">
            <a:avLst/>
          </a:prstGeom>
        </p:spPr>
      </p:pic>
      <p:pic>
        <p:nvPicPr>
          <p:cNvPr id="62" name="Grafik 61"/>
          <p:cNvPicPr>
            <a:picLocks noChangeAspect="1"/>
          </p:cNvPicPr>
          <p:nvPr/>
        </p:nvPicPr>
        <p:blipFill>
          <a:blip r:embed="rId4"/>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121264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a:t>
            </a:r>
            <a:r>
              <a:rPr lang="de-DE" sz="2600" dirty="0" err="1" smtClean="0"/>
              <a:t>middleware</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7</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pic>
        <p:nvPicPr>
          <p:cNvPr id="49" name="Picture 2" descr="Figure 5: &#10;Schematic overview of the FAIRagro extended middleware architecture.&#10;">
            <a:extLst>
              <a:ext uri="{FF2B5EF4-FFF2-40B4-BE49-F238E27FC236}">
                <a16:creationId xmlns:a16="http://schemas.microsoft.com/office/drawing/2014/main" id="{8ECEE3E6-1C2F-C0A8-7DE2-2C73C7F2B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874" y="1322930"/>
            <a:ext cx="7282623" cy="49969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8">
            <a:extLst>
              <a:ext uri="{FF2B5EF4-FFF2-40B4-BE49-F238E27FC236}">
                <a16:creationId xmlns:a16="http://schemas.microsoft.com/office/drawing/2014/main" id="{269111A9-7E7B-7373-CA0B-796E6232568D}"/>
              </a:ext>
            </a:extLst>
          </p:cNvPr>
          <p:cNvSpPr txBox="1"/>
          <p:nvPr/>
        </p:nvSpPr>
        <p:spPr>
          <a:xfrm>
            <a:off x="7785463" y="5157303"/>
            <a:ext cx="3944983" cy="1169551"/>
          </a:xfrm>
          <a:prstGeom prst="rect">
            <a:avLst/>
          </a:prstGeom>
          <a:noFill/>
        </p:spPr>
        <p:txBody>
          <a:bodyPr wrap="square">
            <a:spAutoFit/>
          </a:bodyPr>
          <a:lstStyle/>
          <a:p>
            <a:r>
              <a:rPr lang="de-DE" sz="1000" dirty="0">
                <a:effectLst/>
                <a:latin typeface="Fira Sans" panose="020B0503050000020004" pitchFamily="34" charset="0"/>
              </a:rPr>
              <a:t>García Brizuela, J., Scharfenberg, C., Scheuner, C., Hoedt, F., König, P., Kranz, A., Leidel, A., Martini, D., Schneider, G., Schneider, J., Singson, L.S., Von Waldow, H., Wehrmeyer, N., Usadel, B., Lesch, S., Specka, X., Lange, M., Arend, D., 2024. A roadmap for a middleware as a federation service for integrative data retrieval of agricultural data. Journal of Integrative Bioinformatics 21, 20240027. </a:t>
            </a:r>
            <a:r>
              <a:rPr lang="de-DE" sz="1000" dirty="0">
                <a:effectLst/>
                <a:latin typeface="Fira Sans" panose="020B0503050000020004" pitchFamily="34" charset="0"/>
                <a:hlinkClick r:id="rId3"/>
              </a:rPr>
              <a:t>https://doi.org/10.1515/jib-2024-0027</a:t>
            </a:r>
            <a:endParaRPr lang="de-DE" sz="1000" dirty="0">
              <a:effectLst/>
              <a:latin typeface="Fira Sans" panose="020B0503050000020004" pitchFamily="34" charset="0"/>
            </a:endParaRPr>
          </a:p>
        </p:txBody>
      </p:sp>
      <p:sp>
        <p:nvSpPr>
          <p:cNvPr id="5" name="Rechteck 4"/>
          <p:cNvSpPr/>
          <p:nvPr/>
        </p:nvSpPr>
        <p:spPr>
          <a:xfrm>
            <a:off x="7785463" y="3696166"/>
            <a:ext cx="4312920" cy="1323439"/>
          </a:xfrm>
          <a:prstGeom prst="rect">
            <a:avLst/>
          </a:prstGeom>
        </p:spPr>
        <p:txBody>
          <a:bodyPr wrap="square">
            <a:spAutoFit/>
          </a:bodyPr>
          <a:lstStyle/>
          <a:p>
            <a:r>
              <a:rPr lang="en-US" sz="1600" dirty="0">
                <a:solidFill>
                  <a:srgbClr val="0A0A0C"/>
                </a:solidFill>
                <a:latin typeface="Merriweather"/>
              </a:rPr>
              <a:t>The central component of the extended middleware is an </a:t>
            </a:r>
            <a:r>
              <a:rPr lang="en-US" sz="1600" b="1" dirty="0">
                <a:solidFill>
                  <a:srgbClr val="0A0A0C"/>
                </a:solidFill>
                <a:latin typeface="Merriweather"/>
              </a:rPr>
              <a:t>ARC-based </a:t>
            </a:r>
            <a:r>
              <a:rPr lang="en-US" sz="1600" b="1" dirty="0" err="1">
                <a:solidFill>
                  <a:srgbClr val="0A0A0C"/>
                </a:solidFill>
                <a:latin typeface="Merriweather"/>
              </a:rPr>
              <a:t>GitLab</a:t>
            </a:r>
            <a:r>
              <a:rPr lang="en-US" sz="1600" b="1" dirty="0">
                <a:solidFill>
                  <a:srgbClr val="0A0A0C"/>
                </a:solidFill>
                <a:latin typeface="Merriweather"/>
              </a:rPr>
              <a:t> infrastructure</a:t>
            </a:r>
            <a:r>
              <a:rPr lang="en-US" sz="1600" dirty="0">
                <a:solidFill>
                  <a:srgbClr val="0A0A0C"/>
                </a:solidFill>
                <a:latin typeface="Merriweather"/>
              </a:rPr>
              <a:t>, which will be used to register all public datasets provided by the </a:t>
            </a:r>
            <a:r>
              <a:rPr lang="en-US" sz="1600" dirty="0" err="1">
                <a:solidFill>
                  <a:srgbClr val="0A0A0C"/>
                </a:solidFill>
                <a:latin typeface="Merriweather"/>
              </a:rPr>
              <a:t>FAIRagro</a:t>
            </a:r>
            <a:r>
              <a:rPr lang="en-US" sz="1600" dirty="0">
                <a:solidFill>
                  <a:srgbClr val="0A0A0C"/>
                </a:solidFill>
                <a:latin typeface="Merriweather"/>
              </a:rPr>
              <a:t> RDIs.</a:t>
            </a:r>
            <a:endParaRPr lang="de-DE" sz="1600" dirty="0"/>
          </a:p>
        </p:txBody>
      </p:sp>
      <p:sp>
        <p:nvSpPr>
          <p:cNvPr id="52" name="Rechteck 51"/>
          <p:cNvSpPr/>
          <p:nvPr/>
        </p:nvSpPr>
        <p:spPr>
          <a:xfrm>
            <a:off x="2769326" y="4446954"/>
            <a:ext cx="2734491" cy="600164"/>
          </a:xfrm>
          <a:prstGeom prst="rect">
            <a:avLst/>
          </a:prstGeom>
        </p:spPr>
        <p:txBody>
          <a:bodyPr wrap="square">
            <a:spAutoFit/>
          </a:bodyPr>
          <a:lstStyle/>
          <a:p>
            <a:r>
              <a:rPr lang="en-US" sz="1100" b="1" dirty="0">
                <a:latin typeface="Fira Sans" panose="020B0503050000020004" pitchFamily="34" charset="0"/>
              </a:rPr>
              <a:t>FDO</a:t>
            </a:r>
            <a:r>
              <a:rPr lang="en-US" sz="1100" dirty="0">
                <a:latin typeface="Fira Sans" panose="020B0503050000020004" pitchFamily="34" charset="0"/>
              </a:rPr>
              <a:t> – Fair Digital Objects -&gt; Provenance Run Crates -&gt; Annotated Research Contexts (ARCs)</a:t>
            </a:r>
            <a:endParaRPr lang="de-DE" sz="1100" dirty="0">
              <a:latin typeface="Fira Sans" panose="020B0503050000020004" pitchFamily="34" charset="0"/>
            </a:endParaRPr>
          </a:p>
        </p:txBody>
      </p:sp>
      <p:sp>
        <p:nvSpPr>
          <p:cNvPr id="53" name="Rechteck 52"/>
          <p:cNvSpPr/>
          <p:nvPr/>
        </p:nvSpPr>
        <p:spPr>
          <a:xfrm>
            <a:off x="964276" y="2252749"/>
            <a:ext cx="756459" cy="5070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p:cNvSpPr/>
          <p:nvPr/>
        </p:nvSpPr>
        <p:spPr>
          <a:xfrm>
            <a:off x="6176356" y="3696166"/>
            <a:ext cx="1413164" cy="116677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6" name="Grafik 55"/>
          <p:cNvPicPr>
            <a:picLocks noChangeAspect="1"/>
          </p:cNvPicPr>
          <p:nvPr/>
        </p:nvPicPr>
        <p:blipFill>
          <a:blip r:embed="rId4"/>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36151360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BONARES </a:t>
            </a:r>
            <a:r>
              <a:rPr lang="de-DE" sz="2600" dirty="0" err="1" smtClean="0"/>
              <a:t>repository</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8</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sp>
        <p:nvSpPr>
          <p:cNvPr id="50" name="TextBox 8">
            <a:extLst>
              <a:ext uri="{FF2B5EF4-FFF2-40B4-BE49-F238E27FC236}">
                <a16:creationId xmlns:a16="http://schemas.microsoft.com/office/drawing/2014/main" id="{269111A9-7E7B-7373-CA0B-796E6232568D}"/>
              </a:ext>
            </a:extLst>
          </p:cNvPr>
          <p:cNvSpPr txBox="1"/>
          <p:nvPr/>
        </p:nvSpPr>
        <p:spPr>
          <a:xfrm>
            <a:off x="8820199" y="5409009"/>
            <a:ext cx="3323824" cy="861774"/>
          </a:xfrm>
          <a:prstGeom prst="rect">
            <a:avLst/>
          </a:prstGeom>
          <a:noFill/>
        </p:spPr>
        <p:txBody>
          <a:bodyPr wrap="square">
            <a:spAutoFit/>
          </a:bodyPr>
          <a:lstStyle/>
          <a:p>
            <a:r>
              <a:rPr lang="de-DE" sz="1000" dirty="0" err="1" smtClean="0">
                <a:latin typeface="Fira Sans" panose="020B0503050000020004" pitchFamily="34" charset="0"/>
              </a:rPr>
              <a:t>Lachmuth</a:t>
            </a:r>
            <a:r>
              <a:rPr lang="de-DE" sz="1000" dirty="0">
                <a:latin typeface="Fira Sans" panose="020B0503050000020004" pitchFamily="34" charset="0"/>
              </a:rPr>
              <a:t>, S., Dönmez, C., Hoffmann, C., </a:t>
            </a:r>
            <a:r>
              <a:rPr lang="de-DE" sz="1000" dirty="0" err="1">
                <a:latin typeface="Fira Sans" panose="020B0503050000020004" pitchFamily="34" charset="0"/>
              </a:rPr>
              <a:t>Specka</a:t>
            </a:r>
            <a:r>
              <a:rPr lang="de-DE" sz="1000" dirty="0">
                <a:latin typeface="Fira Sans" panose="020B0503050000020004" pitchFamily="34" charset="0"/>
              </a:rPr>
              <a:t>, X., Svoboda, N., </a:t>
            </a:r>
            <a:r>
              <a:rPr lang="de-DE" sz="1000" dirty="0" err="1">
                <a:latin typeface="Fira Sans" panose="020B0503050000020004" pitchFamily="34" charset="0"/>
              </a:rPr>
              <a:t>Helming</a:t>
            </a:r>
            <a:r>
              <a:rPr lang="de-DE" sz="1000" dirty="0">
                <a:latin typeface="Fira Sans" panose="020B0503050000020004" pitchFamily="34" charset="0"/>
              </a:rPr>
              <a:t>, K., 2025. </a:t>
            </a:r>
            <a:r>
              <a:rPr lang="de-DE" sz="1000" dirty="0" err="1">
                <a:latin typeface="Fira Sans" panose="020B0503050000020004" pitchFamily="34" charset="0"/>
              </a:rPr>
              <a:t>Facilitating</a:t>
            </a:r>
            <a:r>
              <a:rPr lang="de-DE" sz="1000" dirty="0">
                <a:latin typeface="Fira Sans" panose="020B0503050000020004" pitchFamily="34" charset="0"/>
              </a:rPr>
              <a:t> </a:t>
            </a:r>
            <a:r>
              <a:rPr lang="de-DE" sz="1000" dirty="0" err="1">
                <a:latin typeface="Fira Sans" panose="020B0503050000020004" pitchFamily="34" charset="0"/>
              </a:rPr>
              <a:t>Effective</a:t>
            </a:r>
            <a:r>
              <a:rPr lang="de-DE" sz="1000" dirty="0">
                <a:latin typeface="Fira Sans" panose="020B0503050000020004" pitchFamily="34" charset="0"/>
              </a:rPr>
              <a:t> Reuse </a:t>
            </a:r>
            <a:r>
              <a:rPr lang="de-DE" sz="1000" dirty="0" err="1">
                <a:latin typeface="Fira Sans" panose="020B0503050000020004" pitchFamily="34" charset="0"/>
              </a:rPr>
              <a:t>of</a:t>
            </a:r>
            <a:r>
              <a:rPr lang="de-DE" sz="1000" dirty="0">
                <a:latin typeface="Fira Sans" panose="020B0503050000020004" pitchFamily="34" charset="0"/>
              </a:rPr>
              <a:t> </a:t>
            </a:r>
            <a:r>
              <a:rPr lang="de-DE" sz="1000" dirty="0" err="1">
                <a:latin typeface="Fira Sans" panose="020B0503050000020004" pitchFamily="34" charset="0"/>
              </a:rPr>
              <a:t>Soil</a:t>
            </a:r>
            <a:r>
              <a:rPr lang="de-DE" sz="1000" dirty="0">
                <a:latin typeface="Fira Sans" panose="020B0503050000020004" pitchFamily="34" charset="0"/>
              </a:rPr>
              <a:t> Research Data: The </a:t>
            </a:r>
            <a:r>
              <a:rPr lang="de-DE" sz="1000" dirty="0" err="1">
                <a:latin typeface="Fira Sans" panose="020B0503050000020004" pitchFamily="34" charset="0"/>
              </a:rPr>
              <a:t>BonaRes</a:t>
            </a:r>
            <a:r>
              <a:rPr lang="de-DE" sz="1000" dirty="0">
                <a:latin typeface="Fira Sans" panose="020B0503050000020004" pitchFamily="34" charset="0"/>
              </a:rPr>
              <a:t> Repository. European J </a:t>
            </a:r>
            <a:r>
              <a:rPr lang="de-DE" sz="1000" dirty="0" err="1">
                <a:latin typeface="Fira Sans" panose="020B0503050000020004" pitchFamily="34" charset="0"/>
              </a:rPr>
              <a:t>Soil</a:t>
            </a:r>
            <a:r>
              <a:rPr lang="de-DE" sz="1000" dirty="0">
                <a:latin typeface="Fira Sans" panose="020B0503050000020004" pitchFamily="34" charset="0"/>
              </a:rPr>
              <a:t> Science 76, e70103. </a:t>
            </a:r>
            <a:r>
              <a:rPr lang="de-DE" sz="1000" dirty="0">
                <a:latin typeface="Fira Sans" panose="020B0503050000020004" pitchFamily="34" charset="0"/>
                <a:hlinkClick r:id="rId2"/>
              </a:rPr>
              <a:t>https://</a:t>
            </a:r>
            <a:r>
              <a:rPr lang="de-DE" sz="1000" dirty="0" smtClean="0">
                <a:latin typeface="Fira Sans" panose="020B0503050000020004" pitchFamily="34" charset="0"/>
                <a:hlinkClick r:id="rId2"/>
              </a:rPr>
              <a:t>doi.org/10.1111/ejss.70103</a:t>
            </a:r>
            <a:endParaRPr lang="de-DE" sz="1000" dirty="0" smtClean="0">
              <a:latin typeface="Fira Sans" panose="020B0503050000020004" pitchFamily="34" charset="0"/>
            </a:endParaRPr>
          </a:p>
        </p:txBody>
      </p:sp>
      <p:pic>
        <p:nvPicPr>
          <p:cNvPr id="9" name="Main graphic"/>
          <p:cNvPicPr/>
          <p:nvPr/>
        </p:nvPicPr>
        <p:blipFill>
          <a:blip r:embed="rId3"/>
          <a:stretch/>
        </p:blipFill>
        <p:spPr>
          <a:xfrm>
            <a:off x="156997" y="1497575"/>
            <a:ext cx="8633274" cy="4745283"/>
          </a:xfrm>
          <a:prstGeom prst="rect">
            <a:avLst/>
          </a:prstGeom>
          <a:ln>
            <a:noFill/>
          </a:ln>
        </p:spPr>
      </p:pic>
      <p:sp>
        <p:nvSpPr>
          <p:cNvPr id="8" name="Rechteck 7"/>
          <p:cNvSpPr/>
          <p:nvPr/>
        </p:nvSpPr>
        <p:spPr>
          <a:xfrm>
            <a:off x="8820199" y="4472063"/>
            <a:ext cx="3383681" cy="830997"/>
          </a:xfrm>
          <a:prstGeom prst="rect">
            <a:avLst/>
          </a:prstGeom>
        </p:spPr>
        <p:txBody>
          <a:bodyPr wrap="square">
            <a:spAutoFit/>
          </a:bodyPr>
          <a:lstStyle/>
          <a:p>
            <a:r>
              <a:rPr lang="en-US" sz="1600" dirty="0"/>
              <a:t>Core (grey) and discipline-specific (</a:t>
            </a:r>
            <a:r>
              <a:rPr lang="en-US" sz="1600" dirty="0" err="1"/>
              <a:t>coloured</a:t>
            </a:r>
            <a:r>
              <a:rPr lang="en-US" sz="1600" dirty="0"/>
              <a:t> circles) infrastructures and services of the </a:t>
            </a:r>
            <a:r>
              <a:rPr lang="en-US" sz="1600" dirty="0" err="1"/>
              <a:t>BonaRes</a:t>
            </a:r>
            <a:r>
              <a:rPr lang="en-US" sz="1600" dirty="0"/>
              <a:t> Repository</a:t>
            </a:r>
            <a:endParaRPr lang="de-DE" sz="1600" dirty="0"/>
          </a:p>
        </p:txBody>
      </p:sp>
      <p:pic>
        <p:nvPicPr>
          <p:cNvPr id="15" name="Grafik 14"/>
          <p:cNvPicPr>
            <a:picLocks noChangeAspect="1"/>
          </p:cNvPicPr>
          <p:nvPr/>
        </p:nvPicPr>
        <p:blipFill>
          <a:blip r:embed="rId4"/>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2196122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bgerundetes Rechteck 3"/>
          <p:cNvSpPr/>
          <p:nvPr/>
        </p:nvSpPr>
        <p:spPr>
          <a:xfrm>
            <a:off x="8798942" y="1703280"/>
            <a:ext cx="3323824" cy="2762759"/>
          </a:xfrm>
          <a:prstGeom prst="roundRect">
            <a:avLst>
              <a:gd name="adj" fmla="val 818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JKI Data Cube</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9</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sp>
        <p:nvSpPr>
          <p:cNvPr id="50" name="TextBox 8">
            <a:extLst>
              <a:ext uri="{FF2B5EF4-FFF2-40B4-BE49-F238E27FC236}">
                <a16:creationId xmlns:a16="http://schemas.microsoft.com/office/drawing/2014/main" id="{269111A9-7E7B-7373-CA0B-796E6232568D}"/>
              </a:ext>
            </a:extLst>
          </p:cNvPr>
          <p:cNvSpPr txBox="1"/>
          <p:nvPr/>
        </p:nvSpPr>
        <p:spPr>
          <a:xfrm>
            <a:off x="8798942" y="5299867"/>
            <a:ext cx="3323824" cy="1015663"/>
          </a:xfrm>
          <a:prstGeom prst="rect">
            <a:avLst/>
          </a:prstGeom>
          <a:noFill/>
        </p:spPr>
        <p:txBody>
          <a:bodyPr wrap="square">
            <a:spAutoFit/>
          </a:bodyPr>
          <a:lstStyle/>
          <a:p>
            <a:r>
              <a:rPr lang="de-DE" sz="1000" dirty="0">
                <a:latin typeface="Fira Sans" panose="020B0503050000020004" pitchFamily="34" charset="0"/>
              </a:rPr>
              <a:t>Beyer, F., Brandt, P., Schmidt, M., König, S., Stahl, U., Baumann, P., Golla, B., Gerighausen, H., Möller, M</a:t>
            </a:r>
            <a:r>
              <a:rPr lang="de-DE" sz="1000" dirty="0" smtClean="0">
                <a:latin typeface="Fira Sans" panose="020B0503050000020004" pitchFamily="34" charset="0"/>
              </a:rPr>
              <a:t>.,. </a:t>
            </a:r>
            <a:r>
              <a:rPr lang="de-DE" sz="1000" dirty="0">
                <a:latin typeface="Fira Sans" panose="020B0503050000020004" pitchFamily="34" charset="0"/>
              </a:rPr>
              <a:t>Big </a:t>
            </a:r>
            <a:r>
              <a:rPr lang="de-DE" sz="1000" dirty="0" err="1">
                <a:latin typeface="Fira Sans" panose="020B0503050000020004" pitchFamily="34" charset="0"/>
              </a:rPr>
              <a:t>geodata</a:t>
            </a:r>
            <a:r>
              <a:rPr lang="de-DE" sz="1000" dirty="0">
                <a:latin typeface="Fira Sans" panose="020B0503050000020004" pitchFamily="34" charset="0"/>
              </a:rPr>
              <a:t> </a:t>
            </a:r>
            <a:r>
              <a:rPr lang="de-DE" sz="1000" dirty="0" err="1">
                <a:latin typeface="Fira Sans" panose="020B0503050000020004" pitchFamily="34" charset="0"/>
              </a:rPr>
              <a:t>and</a:t>
            </a:r>
            <a:r>
              <a:rPr lang="de-DE" sz="1000" dirty="0">
                <a:latin typeface="Fira Sans" panose="020B0503050000020004" pitchFamily="34" charset="0"/>
              </a:rPr>
              <a:t> </a:t>
            </a:r>
            <a:r>
              <a:rPr lang="de-DE" sz="1000" dirty="0" err="1">
                <a:latin typeface="Fira Sans" panose="020B0503050000020004" pitchFamily="34" charset="0"/>
              </a:rPr>
              <a:t>spatial</a:t>
            </a:r>
            <a:r>
              <a:rPr lang="de-DE" sz="1000" dirty="0">
                <a:latin typeface="Fira Sans" panose="020B0503050000020004" pitchFamily="34" charset="0"/>
              </a:rPr>
              <a:t> </a:t>
            </a:r>
            <a:r>
              <a:rPr lang="de-DE" sz="1000" dirty="0" err="1">
                <a:latin typeface="Fira Sans" panose="020B0503050000020004" pitchFamily="34" charset="0"/>
              </a:rPr>
              <a:t>data</a:t>
            </a:r>
            <a:r>
              <a:rPr lang="de-DE" sz="1000" dirty="0">
                <a:latin typeface="Fira Sans" panose="020B0503050000020004" pitchFamily="34" charset="0"/>
              </a:rPr>
              <a:t> </a:t>
            </a:r>
            <a:r>
              <a:rPr lang="de-DE" sz="1000" dirty="0" err="1">
                <a:latin typeface="Fira Sans" panose="020B0503050000020004" pitchFamily="34" charset="0"/>
              </a:rPr>
              <a:t>infrastructures</a:t>
            </a:r>
            <a:r>
              <a:rPr lang="de-DE" sz="1000" dirty="0">
                <a:latin typeface="Fira Sans" panose="020B0503050000020004" pitchFamily="34" charset="0"/>
              </a:rPr>
              <a:t>: A </a:t>
            </a:r>
            <a:r>
              <a:rPr lang="de-DE" sz="1000" dirty="0" err="1">
                <a:latin typeface="Fira Sans" panose="020B0503050000020004" pitchFamily="34" charset="0"/>
              </a:rPr>
              <a:t>perspective</a:t>
            </a:r>
            <a:r>
              <a:rPr lang="de-DE" sz="1000" dirty="0">
                <a:latin typeface="Fira Sans" panose="020B0503050000020004" pitchFamily="34" charset="0"/>
              </a:rPr>
              <a:t> </a:t>
            </a:r>
            <a:r>
              <a:rPr lang="de-DE" sz="1000" dirty="0" err="1">
                <a:latin typeface="Fira Sans" panose="020B0503050000020004" pitchFamily="34" charset="0"/>
              </a:rPr>
              <a:t>of</a:t>
            </a:r>
            <a:r>
              <a:rPr lang="de-DE" sz="1000" dirty="0">
                <a:latin typeface="Fira Sans" panose="020B0503050000020004" pitchFamily="34" charset="0"/>
              </a:rPr>
              <a:t> a German </a:t>
            </a:r>
            <a:r>
              <a:rPr lang="de-DE" sz="1000" dirty="0" err="1">
                <a:latin typeface="Fira Sans" panose="020B0503050000020004" pitchFamily="34" charset="0"/>
              </a:rPr>
              <a:t>authority</a:t>
            </a:r>
            <a:r>
              <a:rPr lang="de-DE" sz="1000" dirty="0">
                <a:latin typeface="Fira Sans" panose="020B0503050000020004" pitchFamily="34" charset="0"/>
              </a:rPr>
              <a:t>. </a:t>
            </a:r>
            <a:r>
              <a:rPr lang="de-DE" sz="1000" dirty="0" err="1">
                <a:latin typeface="Fira Sans" panose="020B0503050000020004" pitchFamily="34" charset="0"/>
              </a:rPr>
              <a:t>under</a:t>
            </a:r>
            <a:r>
              <a:rPr lang="de-DE" sz="1000" dirty="0">
                <a:latin typeface="Fira Sans" panose="020B0503050000020004" pitchFamily="34" charset="0"/>
              </a:rPr>
              <a:t> </a:t>
            </a:r>
            <a:r>
              <a:rPr lang="de-DE" sz="1000" dirty="0" err="1" smtClean="0">
                <a:latin typeface="Fira Sans" panose="020B0503050000020004" pitchFamily="34" charset="0"/>
              </a:rPr>
              <a:t>review</a:t>
            </a:r>
            <a:r>
              <a:rPr lang="de-DE" sz="1000" dirty="0" smtClean="0">
                <a:latin typeface="Fira Sans" panose="020B0503050000020004" pitchFamily="34" charset="0"/>
              </a:rPr>
              <a:t> in </a:t>
            </a:r>
            <a:r>
              <a:rPr lang="en-US" sz="1000" dirty="0">
                <a:latin typeface="Fira Sans" panose="020B0503050000020004" pitchFamily="34" charset="0"/>
              </a:rPr>
              <a:t>PFG – Journal of Photogrammetry, Remote Sensing and </a:t>
            </a:r>
            <a:r>
              <a:rPr lang="en-US" sz="1000" dirty="0" err="1">
                <a:latin typeface="Fira Sans" panose="020B0503050000020004" pitchFamily="34" charset="0"/>
              </a:rPr>
              <a:t>Geoinformation</a:t>
            </a:r>
            <a:r>
              <a:rPr lang="en-US" sz="1000" dirty="0">
                <a:latin typeface="Fira Sans" panose="020B0503050000020004" pitchFamily="34" charset="0"/>
              </a:rPr>
              <a:t> Science</a:t>
            </a:r>
            <a:endParaRPr lang="de-DE" sz="1000" dirty="0" smtClean="0">
              <a:latin typeface="Fira Sans" panose="020B0503050000020004" pitchFamily="34" charset="0"/>
            </a:endParaRPr>
          </a:p>
        </p:txBody>
      </p:sp>
      <p:pic>
        <p:nvPicPr>
          <p:cNvPr id="15" name="Grafik 14"/>
          <p:cNvPicPr>
            <a:picLocks noChangeAspect="1"/>
          </p:cNvPicPr>
          <p:nvPr/>
        </p:nvPicPr>
        <p:blipFill>
          <a:blip r:embed="rId2"/>
          <a:stretch>
            <a:fillRect/>
          </a:stretch>
        </p:blipFill>
        <p:spPr>
          <a:xfrm>
            <a:off x="293597" y="6364099"/>
            <a:ext cx="3938357" cy="365792"/>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7" y="1318654"/>
            <a:ext cx="7948749" cy="3919526"/>
          </a:xfrm>
          <a:prstGeom prst="rect">
            <a:avLst/>
          </a:prstGeom>
        </p:spPr>
      </p:pic>
      <p:sp>
        <p:nvSpPr>
          <p:cNvPr id="11" name="Rechteck 10"/>
          <p:cNvSpPr/>
          <p:nvPr/>
        </p:nvSpPr>
        <p:spPr>
          <a:xfrm>
            <a:off x="8963074" y="1664010"/>
            <a:ext cx="2877234" cy="1292662"/>
          </a:xfrm>
          <a:prstGeom prst="rect">
            <a:avLst/>
          </a:prstGeom>
        </p:spPr>
        <p:txBody>
          <a:bodyPr wrap="square">
            <a:spAutoFit/>
          </a:bodyPr>
          <a:lstStyle/>
          <a:p>
            <a:r>
              <a:rPr lang="en-US" sz="1600" b="1" dirty="0" smtClean="0">
                <a:latin typeface="Fira Sans" panose="020B0604020202020204" charset="0"/>
              </a:rPr>
              <a:t>FAIR processes</a:t>
            </a:r>
          </a:p>
          <a:p>
            <a:r>
              <a:rPr lang="de-DE" sz="1600" dirty="0" err="1">
                <a:latin typeface="Fira Sans" panose="020B0604020202020204" charset="0"/>
              </a:rPr>
              <a:t>Jupyter</a:t>
            </a:r>
            <a:r>
              <a:rPr lang="de-DE" sz="1600" dirty="0">
                <a:latin typeface="Fira Sans" panose="020B0604020202020204" charset="0"/>
              </a:rPr>
              <a:t> Notebook WC(P)S </a:t>
            </a:r>
            <a:r>
              <a:rPr lang="de-DE" sz="1600" dirty="0" err="1">
                <a:latin typeface="Fira Sans" panose="020B0604020202020204" charset="0"/>
              </a:rPr>
              <a:t>demo</a:t>
            </a:r>
            <a:r>
              <a:rPr lang="de-DE" sz="1600" dirty="0">
                <a:latin typeface="Fira Sans" panose="020B0604020202020204" charset="0"/>
              </a:rPr>
              <a:t> </a:t>
            </a:r>
            <a:r>
              <a:rPr lang="de-DE" sz="1600" dirty="0" err="1">
                <a:latin typeface="Fira Sans" panose="020B0604020202020204" charset="0"/>
              </a:rPr>
              <a:t>of</a:t>
            </a:r>
            <a:r>
              <a:rPr lang="de-DE" sz="1600" dirty="0">
                <a:latin typeface="Fira Sans" panose="020B0604020202020204" charset="0"/>
              </a:rPr>
              <a:t> JKI Data </a:t>
            </a:r>
            <a:r>
              <a:rPr lang="de-DE" sz="1600" dirty="0" smtClean="0">
                <a:latin typeface="Fira Sans" panose="020B0604020202020204" charset="0"/>
              </a:rPr>
              <a:t>Cubes</a:t>
            </a:r>
          </a:p>
          <a:p>
            <a:r>
              <a:rPr lang="de-DE" sz="1000" dirty="0" smtClean="0">
                <a:latin typeface="Fira Sans" panose="020B0604020202020204" charset="0"/>
              </a:rPr>
              <a:t>Beyer</a:t>
            </a:r>
            <a:r>
              <a:rPr lang="de-DE" sz="1000" dirty="0">
                <a:latin typeface="Fira Sans" panose="020B0604020202020204" charset="0"/>
              </a:rPr>
              <a:t>, F., Möller, M., Dierks, M.,2024. </a:t>
            </a:r>
            <a:r>
              <a:rPr lang="de-DE" sz="1000" dirty="0" err="1">
                <a:latin typeface="Fira Sans" panose="020B0604020202020204" charset="0"/>
              </a:rPr>
              <a:t>JKIDataCubeDemo</a:t>
            </a:r>
            <a:r>
              <a:rPr lang="de-DE" sz="1000" dirty="0">
                <a:latin typeface="Fira Sans" panose="020B0604020202020204" charset="0"/>
              </a:rPr>
              <a:t>. </a:t>
            </a:r>
            <a:r>
              <a:rPr lang="de-DE" sz="1000" dirty="0" err="1">
                <a:latin typeface="Fira Sans" panose="020B0604020202020204" charset="0"/>
              </a:rPr>
              <a:t>Zenodo</a:t>
            </a:r>
            <a:r>
              <a:rPr lang="de-DE" sz="1000" dirty="0">
                <a:latin typeface="Fira Sans" panose="020B0604020202020204" charset="0"/>
              </a:rPr>
              <a:t>. </a:t>
            </a:r>
            <a:r>
              <a:rPr lang="de-DE" sz="1000" dirty="0" smtClean="0">
                <a:latin typeface="Fira Sans" panose="020B0604020202020204" charset="0"/>
                <a:hlinkClick r:id="rId4"/>
              </a:rPr>
              <a:t>https</a:t>
            </a:r>
            <a:r>
              <a:rPr lang="de-DE" sz="1000" dirty="0">
                <a:latin typeface="Fira Sans" panose="020B0604020202020204" charset="0"/>
                <a:hlinkClick r:id="rId4"/>
              </a:rPr>
              <a:t>://</a:t>
            </a:r>
            <a:r>
              <a:rPr lang="de-DE" sz="1000" dirty="0" smtClean="0">
                <a:latin typeface="Fira Sans" panose="020B0604020202020204" charset="0"/>
                <a:hlinkClick r:id="rId4"/>
              </a:rPr>
              <a:t>doi.org/10.5281/zenodo.14215012</a:t>
            </a:r>
            <a:endParaRPr lang="de-DE" sz="1000" dirty="0" smtClean="0">
              <a:latin typeface="Fira Sans" panose="020B0604020202020204" charset="0"/>
            </a:endParaRPr>
          </a:p>
        </p:txBody>
      </p:sp>
      <p:sp>
        <p:nvSpPr>
          <p:cNvPr id="12" name="Rechteck 11"/>
          <p:cNvSpPr/>
          <p:nvPr/>
        </p:nvSpPr>
        <p:spPr>
          <a:xfrm>
            <a:off x="8963074" y="3019490"/>
            <a:ext cx="2877234" cy="1446550"/>
          </a:xfrm>
          <a:prstGeom prst="rect">
            <a:avLst/>
          </a:prstGeom>
        </p:spPr>
        <p:txBody>
          <a:bodyPr wrap="square">
            <a:spAutoFit/>
          </a:bodyPr>
          <a:lstStyle/>
          <a:p>
            <a:r>
              <a:rPr lang="en-US" sz="1600" b="1" dirty="0" smtClean="0">
                <a:latin typeface="Fira Sans" panose="020B0604020202020204" charset="0"/>
              </a:rPr>
              <a:t>FAIR multidimensional data</a:t>
            </a:r>
          </a:p>
          <a:p>
            <a:r>
              <a:rPr lang="de-DE" sz="1600" dirty="0" err="1">
                <a:latin typeface="Fira Sans" panose="020B0604020202020204" charset="0"/>
              </a:rPr>
              <a:t>OpenAPI</a:t>
            </a:r>
            <a:r>
              <a:rPr lang="de-DE" sz="1600" dirty="0">
                <a:latin typeface="Fira Sans" panose="020B0604020202020204" charset="0"/>
              </a:rPr>
              <a:t> WCS </a:t>
            </a:r>
            <a:r>
              <a:rPr lang="de-DE" sz="1600" dirty="0" err="1" smtClean="0">
                <a:latin typeface="Fira Sans" panose="020B0604020202020204" charset="0"/>
              </a:rPr>
              <a:t>documentation</a:t>
            </a:r>
            <a:endParaRPr lang="de-DE" sz="1600" dirty="0" smtClean="0">
              <a:latin typeface="Fira Sans" panose="020B0604020202020204" charset="0"/>
            </a:endParaRPr>
          </a:p>
          <a:p>
            <a:pPr marL="171450" indent="-171450">
              <a:buFont typeface="Arial" panose="020B0604020202020204" pitchFamily="34" charset="0"/>
              <a:buChar char="•"/>
            </a:pPr>
            <a:r>
              <a:rPr lang="pt-BR" sz="1000" dirty="0" smtClean="0">
                <a:latin typeface="Fira Sans" panose="020B0604020202020204" charset="0"/>
                <a:hlinkClick r:id="rId5"/>
              </a:rPr>
              <a:t>https://</a:t>
            </a:r>
            <a:r>
              <a:rPr lang="pt-BR" sz="1000" dirty="0">
                <a:latin typeface="Fira Sans" panose="020B0604020202020204" charset="0"/>
                <a:hlinkClick r:id="rId5"/>
              </a:rPr>
              <a:t>sf.julius-kuehn.de/openapi/weather</a:t>
            </a:r>
            <a:r>
              <a:rPr lang="pt-BR" sz="1000" dirty="0" smtClean="0">
                <a:latin typeface="Fira Sans" panose="020B0604020202020204" charset="0"/>
                <a:hlinkClick r:id="rId5"/>
              </a:rPr>
              <a:t>/</a:t>
            </a:r>
            <a:endParaRPr lang="pt-BR" sz="1000" dirty="0" smtClean="0">
              <a:latin typeface="Fira Sans" panose="020B0604020202020204" charset="0"/>
            </a:endParaRPr>
          </a:p>
          <a:p>
            <a:pPr marL="171450" indent="-171450">
              <a:buFont typeface="Arial" panose="020B0604020202020204" pitchFamily="34" charset="0"/>
              <a:buChar char="•"/>
            </a:pPr>
            <a:r>
              <a:rPr lang="pt-BR" sz="1000" dirty="0" smtClean="0">
                <a:latin typeface="Fira Sans" panose="020B0604020202020204" charset="0"/>
                <a:hlinkClick r:id="rId6"/>
              </a:rPr>
              <a:t>https</a:t>
            </a:r>
            <a:r>
              <a:rPr lang="pt-BR" sz="1000" dirty="0">
                <a:latin typeface="Fira Sans" panose="020B0604020202020204" charset="0"/>
                <a:hlinkClick r:id="rId6"/>
              </a:rPr>
              <a:t>://sf.julius-kuehn.de/openapi/S2_GermanyGrid_JKI</a:t>
            </a:r>
            <a:r>
              <a:rPr lang="pt-BR" sz="1000" dirty="0" smtClean="0">
                <a:latin typeface="Fira Sans" panose="020B0604020202020204" charset="0"/>
                <a:hlinkClick r:id="rId6"/>
              </a:rPr>
              <a:t>/</a:t>
            </a:r>
            <a:endParaRPr lang="pt-BR" sz="1000" dirty="0" smtClean="0">
              <a:latin typeface="Fira Sans" panose="020B0604020202020204" charset="0"/>
            </a:endParaRPr>
          </a:p>
          <a:p>
            <a:pPr marL="171450" indent="-171450">
              <a:buFont typeface="Arial" panose="020B0604020202020204" pitchFamily="34" charset="0"/>
              <a:buChar char="•"/>
            </a:pPr>
            <a:r>
              <a:rPr lang="pt-BR" sz="1000" dirty="0" smtClean="0">
                <a:latin typeface="Fira Sans" panose="020B0604020202020204" charset="0"/>
                <a:hlinkClick r:id="rId7"/>
              </a:rPr>
              <a:t>https</a:t>
            </a:r>
            <a:r>
              <a:rPr lang="pt-BR" sz="1000" dirty="0">
                <a:latin typeface="Fira Sans" panose="020B0604020202020204" charset="0"/>
                <a:hlinkClick r:id="rId7"/>
              </a:rPr>
              <a:t>://</a:t>
            </a:r>
            <a:r>
              <a:rPr lang="pt-BR" sz="1000" dirty="0" smtClean="0">
                <a:latin typeface="Fira Sans" panose="020B0604020202020204" charset="0"/>
                <a:hlinkClick r:id="rId7"/>
              </a:rPr>
              <a:t>sf.julius-kuehn.de/openapi/phase/</a:t>
            </a:r>
            <a:endParaRPr lang="de-DE" sz="1000" dirty="0">
              <a:latin typeface="Fira Sans" panose="020B0604020202020204" charset="0"/>
            </a:endParaRPr>
          </a:p>
        </p:txBody>
      </p:sp>
      <p:pic>
        <p:nvPicPr>
          <p:cNvPr id="5" name="Grafik 4"/>
          <p:cNvPicPr>
            <a:picLocks noChangeAspect="1"/>
          </p:cNvPicPr>
          <p:nvPr/>
        </p:nvPicPr>
        <p:blipFill>
          <a:blip r:embed="rId8"/>
          <a:stretch>
            <a:fillRect/>
          </a:stretch>
        </p:blipFill>
        <p:spPr>
          <a:xfrm>
            <a:off x="451813" y="5238180"/>
            <a:ext cx="7616614" cy="1077350"/>
          </a:xfrm>
          <a:prstGeom prst="rect">
            <a:avLst/>
          </a:prstGeom>
        </p:spPr>
      </p:pic>
    </p:spTree>
    <p:extLst>
      <p:ext uri="{BB962C8B-B14F-4D97-AF65-F5344CB8AC3E}">
        <p14:creationId xmlns:p14="http://schemas.microsoft.com/office/powerpoint/2010/main" val="105022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FAIRagr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838</Words>
  <Application>Microsoft Office PowerPoint</Application>
  <PresentationFormat>Breitbild</PresentationFormat>
  <Paragraphs>145</Paragraphs>
  <Slides>13</Slides>
  <Notes>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13</vt:i4>
      </vt:variant>
    </vt:vector>
  </HeadingPairs>
  <TitlesOfParts>
    <vt:vector size="22" baseType="lpstr">
      <vt:lpstr>Arial</vt:lpstr>
      <vt:lpstr>Calibri</vt:lpstr>
      <vt:lpstr>Fira Sans</vt:lpstr>
      <vt:lpstr>Fira Sans Medium</vt:lpstr>
      <vt:lpstr>Fira Sans SemiBold</vt:lpstr>
      <vt:lpstr>Karla</vt:lpstr>
      <vt:lpstr>Merriweather</vt:lpstr>
      <vt:lpstr>Quattrocento Sans</vt:lpstr>
      <vt:lpstr>FAIRagro</vt:lpstr>
      <vt:lpstr>FAIRagro – in a nutshell and first results</vt:lpstr>
      <vt:lpstr>FAIRagro domain: scales, disciplines and data categories</vt:lpstr>
      <vt:lpstr>PowerPoint-Präsentation</vt:lpstr>
      <vt:lpstr>FAIRagro helpdesk https://fairagro.net/helpdesk/</vt:lpstr>
      <vt:lpstr>FAIRagro helpdesk https://fairagro.net/helpdesk/</vt:lpstr>
      <vt:lpstr>PowerPoint-Präsentation</vt:lpstr>
      <vt:lpstr>FAIRagro infrastructure: middleware</vt:lpstr>
      <vt:lpstr>FAIRagro infrastructure: BONARES repository</vt:lpstr>
      <vt:lpstr>FAIRagro infrastructure: JKI Data Cube</vt:lpstr>
      <vt:lpstr>FAIRagro infrastructure: SciWIn client</vt:lpstr>
      <vt:lpstr>FAIRagro infrastructure: SciWIn client</vt:lpstr>
      <vt:lpstr>FAIRagro infrastructure: SciWIn client</vt:lpstr>
      <vt:lpstr>FAIRagro: Shortening the FAIR learning curve</vt:lpstr>
    </vt:vector>
  </TitlesOfParts>
  <Company>ZALF e.V.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Witzki, Karolina</dc:creator>
  <cp:lastModifiedBy>Möller, Markus</cp:lastModifiedBy>
  <cp:revision>80</cp:revision>
  <dcterms:created xsi:type="dcterms:W3CDTF">2023-11-08T11:20:17Z</dcterms:created>
  <dcterms:modified xsi:type="dcterms:W3CDTF">2025-04-30T15:52:30Z</dcterms:modified>
</cp:coreProperties>
</file>